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sldIdLst>
    <p:sldId id="257" r:id="rId2"/>
    <p:sldId id="258" r:id="rId3"/>
    <p:sldId id="260" r:id="rId4"/>
    <p:sldId id="262" r:id="rId5"/>
    <p:sldId id="261" r:id="rId6"/>
    <p:sldId id="264" r:id="rId7"/>
    <p:sldId id="265" r:id="rId8"/>
    <p:sldId id="266" r:id="rId9"/>
    <p:sldId id="26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3/13/2023</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3/13/2023</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3/13/2023</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3/13/2023</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3/13/2023</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3/13/2023</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3/13/2023</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3/13/2023</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3/13/2023</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3/13/2023</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3/13/2023</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3/13/2023</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FD68DA-43BA-4508-8DE2-BA9BB7B2FA5B}"/>
              </a:ext>
            </a:extLst>
          </p:cNvPr>
          <p:cNvSpPr>
            <a:spLocks noGrp="1"/>
          </p:cNvSpPr>
          <p:nvPr>
            <p:ph type="ctrTitle"/>
          </p:nvPr>
        </p:nvSpPr>
        <p:spPr>
          <a:xfrm>
            <a:off x="5289754" y="639097"/>
            <a:ext cx="6253317" cy="3686015"/>
          </a:xfrm>
        </p:spPr>
        <p:txBody>
          <a:bodyPr>
            <a:noAutofit/>
          </a:bodyPr>
          <a:lstStyle/>
          <a:p>
            <a:r>
              <a:rPr lang="en-US" sz="6000" b="1" dirty="0"/>
              <a:t>Mari Kita </a:t>
            </a:r>
            <a:r>
              <a:rPr lang="en-US" sz="6000" b="1" dirty="0" err="1"/>
              <a:t>Mengenal</a:t>
            </a:r>
            <a:r>
              <a:rPr lang="en-US" sz="6000" b="1" dirty="0"/>
              <a:t> JAVA </a:t>
            </a:r>
            <a:r>
              <a:rPr lang="en-US" sz="6000" b="1" dirty="0" err="1"/>
              <a:t>Terlebih</a:t>
            </a:r>
            <a:r>
              <a:rPr lang="en-US" sz="6000" b="1" dirty="0"/>
              <a:t> </a:t>
            </a:r>
            <a:r>
              <a:rPr lang="en-US" sz="6000" b="1" dirty="0" err="1"/>
              <a:t>Dahulu</a:t>
            </a:r>
            <a:endParaRPr lang="en-US" sz="6000" b="1" dirty="0"/>
          </a:p>
        </p:txBody>
      </p:sp>
      <p:sp>
        <p:nvSpPr>
          <p:cNvPr id="3" name="Subtitle 2">
            <a:extLst>
              <a:ext uri="{FF2B5EF4-FFF2-40B4-BE49-F238E27FC236}">
                <a16:creationId xmlns:a16="http://schemas.microsoft.com/office/drawing/2014/main" id="{A8E9CFF2-3777-4FF4-A759-8491175B0B7C}"/>
              </a:ext>
            </a:extLst>
          </p:cNvPr>
          <p:cNvSpPr>
            <a:spLocks noGrp="1"/>
          </p:cNvSpPr>
          <p:nvPr>
            <p:ph type="subTitle" idx="1"/>
          </p:nvPr>
        </p:nvSpPr>
        <p:spPr>
          <a:xfrm>
            <a:off x="5289753" y="4672739"/>
            <a:ext cx="6269347" cy="1021498"/>
          </a:xfrm>
        </p:spPr>
        <p:txBody>
          <a:bodyPr>
            <a:normAutofit/>
          </a:bodyPr>
          <a:lstStyle/>
          <a:p>
            <a:endParaRPr lang="en-US" sz="2400" dirty="0">
              <a:solidFill>
                <a:schemeClr val="tx1">
                  <a:lumMod val="85000"/>
                  <a:lumOff val="15000"/>
                </a:schemeClr>
              </a:solidFill>
            </a:endParaRPr>
          </a:p>
        </p:txBody>
      </p:sp>
      <p:pic>
        <p:nvPicPr>
          <p:cNvPr id="5" name="Picture 4" descr="A picture containing building, sitting, bench, side&#10;&#10;Description automatically generated">
            <a:extLst>
              <a:ext uri="{FF2B5EF4-FFF2-40B4-BE49-F238E27FC236}">
                <a16:creationId xmlns:a16="http://schemas.microsoft.com/office/drawing/2014/main" id="{282CF6DD-7FE8-4063-9551-1B7BBCE92AB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
            <a:ext cx="4635315" cy="6857999"/>
          </a:xfrm>
          <a:prstGeom prst="rect">
            <a:avLst/>
          </a:prstGeom>
        </p:spPr>
      </p:pic>
      <p:cxnSp>
        <p:nvCxnSpPr>
          <p:cNvPr id="24" name="Straight Connector 23">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3737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1097280" y="758952"/>
            <a:ext cx="10058400" cy="3892168"/>
          </a:xfrm>
        </p:spPr>
        <p:txBody>
          <a:bodyPr anchor="ctr">
            <a:normAutofit/>
          </a:bodyPr>
          <a:lstStyle/>
          <a:p>
            <a:pPr lvl="0"/>
            <a:r>
              <a:rPr lang="en-ID" sz="3600" b="0" i="0" dirty="0">
                <a:solidFill>
                  <a:srgbClr val="121416"/>
                </a:solidFill>
                <a:effectLst/>
                <a:latin typeface="georgia" panose="02040502050405020303" pitchFamily="18" charset="0"/>
              </a:rPr>
              <a:t>Java </a:t>
            </a:r>
            <a:r>
              <a:rPr lang="en-ID" sz="3600" b="0" i="0" dirty="0" err="1">
                <a:solidFill>
                  <a:srgbClr val="121416"/>
                </a:solidFill>
                <a:effectLst/>
                <a:latin typeface="georgia" panose="02040502050405020303" pitchFamily="18" charset="0"/>
              </a:rPr>
              <a:t>dikenal</a:t>
            </a:r>
            <a:r>
              <a:rPr lang="en-ID" sz="3600" b="0" i="0" dirty="0">
                <a:solidFill>
                  <a:srgbClr val="121416"/>
                </a:solidFill>
                <a:effectLst/>
                <a:latin typeface="georgia" panose="02040502050405020303" pitchFamily="18" charset="0"/>
              </a:rPr>
              <a:t> </a:t>
            </a:r>
            <a:r>
              <a:rPr lang="en-ID" sz="3600" b="0" i="0" dirty="0" err="1">
                <a:solidFill>
                  <a:srgbClr val="121416"/>
                </a:solidFill>
                <a:effectLst/>
                <a:latin typeface="georgia" panose="02040502050405020303" pitchFamily="18" charset="0"/>
              </a:rPr>
              <a:t>dengan</a:t>
            </a:r>
            <a:r>
              <a:rPr lang="en-ID" sz="3600" b="0" i="0" dirty="0">
                <a:solidFill>
                  <a:srgbClr val="121416"/>
                </a:solidFill>
                <a:effectLst/>
                <a:latin typeface="georgia" panose="02040502050405020303" pitchFamily="18" charset="0"/>
              </a:rPr>
              <a:t> moto “Write Once, Run Anywhere” yang </a:t>
            </a:r>
            <a:r>
              <a:rPr lang="en-ID" sz="3600" b="0" i="0" dirty="0" err="1">
                <a:solidFill>
                  <a:srgbClr val="121416"/>
                </a:solidFill>
                <a:effectLst/>
                <a:latin typeface="georgia" panose="02040502050405020303" pitchFamily="18" charset="0"/>
              </a:rPr>
              <a:t>memiliki</a:t>
            </a:r>
            <a:r>
              <a:rPr lang="en-ID" sz="3600" b="0" i="0" dirty="0">
                <a:solidFill>
                  <a:srgbClr val="121416"/>
                </a:solidFill>
                <a:effectLst/>
                <a:latin typeface="georgia" panose="02040502050405020303" pitchFamily="18" charset="0"/>
              </a:rPr>
              <a:t> </a:t>
            </a:r>
            <a:r>
              <a:rPr lang="en-ID" sz="3600" b="0" i="0" dirty="0" err="1">
                <a:solidFill>
                  <a:srgbClr val="121416"/>
                </a:solidFill>
                <a:effectLst/>
                <a:latin typeface="georgia" panose="02040502050405020303" pitchFamily="18" charset="0"/>
              </a:rPr>
              <a:t>arti</a:t>
            </a:r>
            <a:r>
              <a:rPr lang="en-ID" sz="3600" b="0" i="0" dirty="0">
                <a:solidFill>
                  <a:srgbClr val="121416"/>
                </a:solidFill>
                <a:effectLst/>
                <a:latin typeface="georgia" panose="02040502050405020303" pitchFamily="18" charset="0"/>
              </a:rPr>
              <a:t> </a:t>
            </a:r>
            <a:r>
              <a:rPr lang="en-ID" sz="3600" b="0" i="0" dirty="0" err="1">
                <a:solidFill>
                  <a:srgbClr val="121416"/>
                </a:solidFill>
                <a:effectLst/>
                <a:latin typeface="georgia" panose="02040502050405020303" pitchFamily="18" charset="0"/>
              </a:rPr>
              <a:t>bahwa</a:t>
            </a:r>
            <a:r>
              <a:rPr lang="en-ID" sz="3600" b="0" i="0" dirty="0">
                <a:solidFill>
                  <a:srgbClr val="121416"/>
                </a:solidFill>
                <a:effectLst/>
                <a:latin typeface="georgia" panose="02040502050405020303" pitchFamily="18" charset="0"/>
              </a:rPr>
              <a:t> Java </a:t>
            </a:r>
            <a:r>
              <a:rPr lang="en-ID" sz="3600" b="0" i="0" dirty="0" err="1">
                <a:solidFill>
                  <a:srgbClr val="121416"/>
                </a:solidFill>
                <a:effectLst/>
                <a:latin typeface="georgia" panose="02040502050405020303" pitchFamily="18" charset="0"/>
              </a:rPr>
              <a:t>adalah</a:t>
            </a:r>
            <a:r>
              <a:rPr lang="en-ID" sz="3600" b="0" i="0" dirty="0">
                <a:solidFill>
                  <a:srgbClr val="121416"/>
                </a:solidFill>
                <a:effectLst/>
                <a:latin typeface="georgia" panose="02040502050405020303" pitchFamily="18" charset="0"/>
              </a:rPr>
              <a:t> </a:t>
            </a:r>
            <a:r>
              <a:rPr lang="en-ID" sz="3600" b="0" i="0" dirty="0" err="1">
                <a:solidFill>
                  <a:srgbClr val="121416"/>
                </a:solidFill>
                <a:effectLst/>
                <a:latin typeface="georgia" panose="02040502050405020303" pitchFamily="18" charset="0"/>
              </a:rPr>
              <a:t>bahasa</a:t>
            </a:r>
            <a:r>
              <a:rPr lang="en-ID" sz="3600" b="0" i="0" dirty="0">
                <a:solidFill>
                  <a:srgbClr val="121416"/>
                </a:solidFill>
                <a:effectLst/>
                <a:latin typeface="georgia" panose="02040502050405020303" pitchFamily="18" charset="0"/>
              </a:rPr>
              <a:t> </a:t>
            </a:r>
            <a:r>
              <a:rPr lang="en-ID" sz="3600" b="0" i="0" dirty="0" err="1">
                <a:solidFill>
                  <a:srgbClr val="121416"/>
                </a:solidFill>
                <a:effectLst/>
                <a:latin typeface="georgia" panose="02040502050405020303" pitchFamily="18" charset="0"/>
              </a:rPr>
              <a:t>pemrograman</a:t>
            </a:r>
            <a:r>
              <a:rPr lang="en-ID" sz="3600" b="0" i="0" dirty="0">
                <a:solidFill>
                  <a:srgbClr val="121416"/>
                </a:solidFill>
                <a:effectLst/>
                <a:latin typeface="georgia" panose="02040502050405020303" pitchFamily="18" charset="0"/>
              </a:rPr>
              <a:t> yang </a:t>
            </a:r>
            <a:r>
              <a:rPr lang="en-ID" sz="3600" b="0" i="0" dirty="0" err="1">
                <a:solidFill>
                  <a:srgbClr val="121416"/>
                </a:solidFill>
                <a:effectLst/>
                <a:latin typeface="georgia" panose="02040502050405020303" pitchFamily="18" charset="0"/>
              </a:rPr>
              <a:t>mampu</a:t>
            </a:r>
            <a:r>
              <a:rPr lang="en-ID" sz="3600" b="0" i="0" dirty="0">
                <a:solidFill>
                  <a:srgbClr val="121416"/>
                </a:solidFill>
                <a:effectLst/>
                <a:latin typeface="georgia" panose="02040502050405020303" pitchFamily="18" charset="0"/>
              </a:rPr>
              <a:t> </a:t>
            </a:r>
            <a:r>
              <a:rPr lang="en-ID" sz="3600" b="0" i="0" dirty="0" err="1">
                <a:solidFill>
                  <a:srgbClr val="121416"/>
                </a:solidFill>
                <a:effectLst/>
                <a:latin typeface="georgia" panose="02040502050405020303" pitchFamily="18" charset="0"/>
              </a:rPr>
              <a:t>dijalankan</a:t>
            </a:r>
            <a:r>
              <a:rPr lang="en-ID" sz="3600" b="0" i="0" dirty="0">
                <a:solidFill>
                  <a:srgbClr val="121416"/>
                </a:solidFill>
                <a:effectLst/>
                <a:latin typeface="georgia" panose="02040502050405020303" pitchFamily="18" charset="0"/>
              </a:rPr>
              <a:t> di </a:t>
            </a:r>
            <a:r>
              <a:rPr lang="en-ID" sz="3600" b="0" i="0" dirty="0" err="1">
                <a:solidFill>
                  <a:srgbClr val="121416"/>
                </a:solidFill>
                <a:effectLst/>
                <a:latin typeface="georgia" panose="02040502050405020303" pitchFamily="18" charset="0"/>
              </a:rPr>
              <a:t>berbagai</a:t>
            </a:r>
            <a:r>
              <a:rPr lang="en-ID" sz="3600" b="0" i="0" dirty="0">
                <a:solidFill>
                  <a:srgbClr val="121416"/>
                </a:solidFill>
                <a:effectLst/>
                <a:latin typeface="georgia" panose="02040502050405020303" pitchFamily="18" charset="0"/>
              </a:rPr>
              <a:t> platform </a:t>
            </a:r>
            <a:r>
              <a:rPr lang="en-ID" sz="3600" b="0" i="0" dirty="0" err="1">
                <a:solidFill>
                  <a:srgbClr val="121416"/>
                </a:solidFill>
                <a:effectLst/>
                <a:latin typeface="georgia" panose="02040502050405020303" pitchFamily="18" charset="0"/>
              </a:rPr>
              <a:t>tanpa</a:t>
            </a:r>
            <a:r>
              <a:rPr lang="en-ID" sz="3600" b="0" i="0" dirty="0">
                <a:solidFill>
                  <a:srgbClr val="121416"/>
                </a:solidFill>
                <a:effectLst/>
                <a:latin typeface="georgia" panose="02040502050405020303" pitchFamily="18" charset="0"/>
              </a:rPr>
              <a:t> </a:t>
            </a:r>
            <a:r>
              <a:rPr lang="en-ID" sz="3600" b="0" i="0" dirty="0" err="1">
                <a:solidFill>
                  <a:srgbClr val="121416"/>
                </a:solidFill>
                <a:effectLst/>
                <a:latin typeface="georgia" panose="02040502050405020303" pitchFamily="18" charset="0"/>
              </a:rPr>
              <a:t>perlu</a:t>
            </a:r>
            <a:r>
              <a:rPr lang="en-ID" sz="3600" b="0" i="0" dirty="0">
                <a:solidFill>
                  <a:srgbClr val="121416"/>
                </a:solidFill>
                <a:effectLst/>
                <a:latin typeface="georgia" panose="02040502050405020303" pitchFamily="18" charset="0"/>
              </a:rPr>
              <a:t> </a:t>
            </a:r>
            <a:r>
              <a:rPr lang="en-ID" sz="3600" b="0" i="0" dirty="0" err="1">
                <a:solidFill>
                  <a:srgbClr val="121416"/>
                </a:solidFill>
                <a:effectLst/>
                <a:latin typeface="georgia" panose="02040502050405020303" pitchFamily="18" charset="0"/>
              </a:rPr>
              <a:t>penyesuaian</a:t>
            </a:r>
            <a:r>
              <a:rPr lang="en-ID" sz="3600" b="0" i="0" dirty="0">
                <a:solidFill>
                  <a:srgbClr val="121416"/>
                </a:solidFill>
                <a:effectLst/>
                <a:latin typeface="georgia" panose="02040502050405020303" pitchFamily="18" charset="0"/>
              </a:rPr>
              <a:t> </a:t>
            </a:r>
            <a:r>
              <a:rPr lang="en-ID" sz="3600" b="0" i="0" dirty="0" err="1">
                <a:solidFill>
                  <a:srgbClr val="121416"/>
                </a:solidFill>
                <a:effectLst/>
                <a:latin typeface="georgia" panose="02040502050405020303" pitchFamily="18" charset="0"/>
              </a:rPr>
              <a:t>ulang</a:t>
            </a:r>
            <a:r>
              <a:rPr lang="en-ID" sz="3600" b="0" i="0" dirty="0">
                <a:solidFill>
                  <a:srgbClr val="121416"/>
                </a:solidFill>
                <a:effectLst/>
                <a:latin typeface="georgia" panose="02040502050405020303" pitchFamily="18" charset="0"/>
              </a:rPr>
              <a:t> di </a:t>
            </a:r>
            <a:r>
              <a:rPr lang="en-ID" sz="3600" b="0" i="0" dirty="0" err="1">
                <a:solidFill>
                  <a:srgbClr val="121416"/>
                </a:solidFill>
                <a:effectLst/>
                <a:latin typeface="georgia" panose="02040502050405020303" pitchFamily="18" charset="0"/>
              </a:rPr>
              <a:t>platformnya</a:t>
            </a:r>
            <a:r>
              <a:rPr lang="en-ID" sz="3600" b="0" i="0" dirty="0">
                <a:solidFill>
                  <a:srgbClr val="121416"/>
                </a:solidFill>
                <a:effectLst/>
                <a:latin typeface="georgia" panose="02040502050405020303" pitchFamily="18" charset="0"/>
              </a:rPr>
              <a:t>. </a:t>
            </a:r>
            <a:r>
              <a:rPr lang="en-ID" sz="3600" b="0" i="0" dirty="0" err="1">
                <a:solidFill>
                  <a:srgbClr val="121416"/>
                </a:solidFill>
                <a:effectLst/>
                <a:latin typeface="georgia" panose="02040502050405020303" pitchFamily="18" charset="0"/>
              </a:rPr>
              <a:t>Contohnya</a:t>
            </a:r>
            <a:r>
              <a:rPr lang="en-ID" sz="3600" b="0" i="0" dirty="0">
                <a:solidFill>
                  <a:srgbClr val="121416"/>
                </a:solidFill>
                <a:effectLst/>
                <a:latin typeface="georgia" panose="02040502050405020303" pitchFamily="18" charset="0"/>
              </a:rPr>
              <a:t>, </a:t>
            </a:r>
            <a:r>
              <a:rPr lang="en-ID" sz="3600" b="0" i="0" dirty="0" err="1">
                <a:solidFill>
                  <a:srgbClr val="121416"/>
                </a:solidFill>
                <a:effectLst/>
                <a:latin typeface="georgia" panose="02040502050405020303" pitchFamily="18" charset="0"/>
              </a:rPr>
              <a:t>dapat</a:t>
            </a:r>
            <a:r>
              <a:rPr lang="en-ID" sz="3600" b="0" i="0" dirty="0">
                <a:solidFill>
                  <a:srgbClr val="121416"/>
                </a:solidFill>
                <a:effectLst/>
                <a:latin typeface="georgia" panose="02040502050405020303" pitchFamily="18" charset="0"/>
              </a:rPr>
              <a:t> </a:t>
            </a:r>
            <a:r>
              <a:rPr lang="en-ID" sz="3600" b="0" i="0" dirty="0" err="1">
                <a:solidFill>
                  <a:srgbClr val="121416"/>
                </a:solidFill>
                <a:effectLst/>
                <a:latin typeface="georgia" panose="02040502050405020303" pitchFamily="18" charset="0"/>
              </a:rPr>
              <a:t>dijalankan</a:t>
            </a:r>
            <a:r>
              <a:rPr lang="en-ID" sz="3600" b="0" i="0" dirty="0">
                <a:solidFill>
                  <a:srgbClr val="121416"/>
                </a:solidFill>
                <a:effectLst/>
                <a:latin typeface="georgia" panose="02040502050405020303" pitchFamily="18" charset="0"/>
              </a:rPr>
              <a:t> di Android, Linux, Windows, dan lain-lain</a:t>
            </a:r>
            <a:r>
              <a:rPr lang="en-ID" sz="1050" b="0" i="0" dirty="0">
                <a:solidFill>
                  <a:srgbClr val="121416"/>
                </a:solidFill>
                <a:effectLst/>
                <a:latin typeface="georgia" panose="02040502050405020303" pitchFamily="18" charset="0"/>
              </a:rPr>
              <a:t>.</a:t>
            </a:r>
            <a:endParaRPr lang="en-US" sz="4800" b="1" i="1" dirty="0">
              <a:solidFill>
                <a:srgbClr val="FFFFFF"/>
              </a:solidFill>
            </a:endParaRPr>
          </a:p>
        </p:txBody>
      </p:sp>
      <p:sp>
        <p:nvSpPr>
          <p:cNvPr id="49" name="Rectangle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a:normAutofit/>
          </a:bodyPr>
          <a:lstStyle/>
          <a:p>
            <a:endParaRPr lang="en-US" dirty="0">
              <a:solidFill>
                <a:srgbClr val="FFFFFF"/>
              </a:solidFill>
            </a:endParaRPr>
          </a:p>
        </p:txBody>
      </p:sp>
    </p:spTree>
    <p:extLst>
      <p:ext uri="{BB962C8B-B14F-4D97-AF65-F5344CB8AC3E}">
        <p14:creationId xmlns:p14="http://schemas.microsoft.com/office/powerpoint/2010/main" val="191714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1097280" y="758952"/>
            <a:ext cx="10058400" cy="3892168"/>
          </a:xfrm>
        </p:spPr>
        <p:txBody>
          <a:bodyPr anchor="ctr">
            <a:normAutofit/>
          </a:bodyPr>
          <a:lstStyle/>
          <a:p>
            <a:pPr lvl="0"/>
            <a:endParaRPr lang="en-US" sz="4800" b="1" i="1" dirty="0">
              <a:solidFill>
                <a:srgbClr val="FFFFFF"/>
              </a:solidFill>
            </a:endParaRPr>
          </a:p>
        </p:txBody>
      </p:sp>
      <p:sp>
        <p:nvSpPr>
          <p:cNvPr id="49" name="Rectangle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a:normAutofit/>
          </a:bodyPr>
          <a:lstStyle/>
          <a:p>
            <a:r>
              <a:rPr lang="en-US" dirty="0">
                <a:solidFill>
                  <a:srgbClr val="FFFFFF"/>
                </a:solidFill>
              </a:rPr>
              <a:t>MENGAPA HARUS BELAJAR JAVA????</a:t>
            </a:r>
          </a:p>
        </p:txBody>
      </p:sp>
      <p:pic>
        <p:nvPicPr>
          <p:cNvPr id="5" name="Picture 4">
            <a:extLst>
              <a:ext uri="{FF2B5EF4-FFF2-40B4-BE49-F238E27FC236}">
                <a16:creationId xmlns:a16="http://schemas.microsoft.com/office/drawing/2014/main" id="{78B3F08D-ABDE-4E15-8B08-2FFBBFFF9E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1" y="-39756"/>
            <a:ext cx="12192000" cy="4992756"/>
          </a:xfrm>
          <a:prstGeom prst="rect">
            <a:avLst/>
          </a:prstGeom>
        </p:spPr>
      </p:pic>
    </p:spTree>
    <p:extLst>
      <p:ext uri="{BB962C8B-B14F-4D97-AF65-F5344CB8AC3E}">
        <p14:creationId xmlns:p14="http://schemas.microsoft.com/office/powerpoint/2010/main" val="4258077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1100051" y="927760"/>
            <a:ext cx="10058400" cy="4161360"/>
          </a:xfrm>
        </p:spPr>
        <p:txBody>
          <a:bodyPr anchor="ctr">
            <a:normAutofit fontScale="90000"/>
          </a:bodyPr>
          <a:lstStyle/>
          <a:p>
            <a:pPr>
              <a:lnSpc>
                <a:spcPct val="150000"/>
              </a:lnSpc>
            </a:pPr>
            <a:r>
              <a:rPr lang="en-US" sz="3100" b="1" dirty="0">
                <a:solidFill>
                  <a:schemeClr val="tx1"/>
                </a:solidFill>
                <a:effectLst/>
              </a:rPr>
              <a:t>-</a:t>
            </a:r>
            <a:r>
              <a:rPr lang="en-US" sz="3100" b="1" i="1" dirty="0">
                <a:solidFill>
                  <a:srgbClr val="FFFFFF"/>
                </a:solidFill>
                <a:effectLst/>
              </a:rPr>
              <a:t> </a:t>
            </a:r>
            <a:r>
              <a:rPr lang="en-ID" sz="3100" b="0" i="0" dirty="0" err="1">
                <a:solidFill>
                  <a:srgbClr val="000000"/>
                </a:solidFill>
                <a:effectLst/>
              </a:rPr>
              <a:t>Mendukung</a:t>
            </a:r>
            <a:r>
              <a:rPr lang="en-ID" sz="3100" b="0" i="0" dirty="0">
                <a:solidFill>
                  <a:srgbClr val="000000"/>
                </a:solidFill>
                <a:effectLst/>
              </a:rPr>
              <a:t> Native Method</a:t>
            </a:r>
            <a:br>
              <a:rPr lang="en-ID" sz="3100" b="0" i="0" dirty="0">
                <a:solidFill>
                  <a:srgbClr val="000000"/>
                </a:solidFill>
                <a:effectLst/>
              </a:rPr>
            </a:br>
            <a:r>
              <a:rPr lang="en-ID" sz="3100" b="0" i="0" dirty="0">
                <a:solidFill>
                  <a:srgbClr val="000000"/>
                </a:solidFill>
                <a:effectLst/>
              </a:rPr>
              <a:t>- Bahasa yang </a:t>
            </a:r>
            <a:r>
              <a:rPr lang="en-ID" sz="3100" b="0" i="0" dirty="0" err="1">
                <a:solidFill>
                  <a:srgbClr val="000000"/>
                </a:solidFill>
                <a:effectLst/>
              </a:rPr>
              <a:t>digunakan</a:t>
            </a:r>
            <a:r>
              <a:rPr lang="en-ID" sz="3100" b="0" i="0" dirty="0">
                <a:solidFill>
                  <a:srgbClr val="000000"/>
                </a:solidFill>
                <a:effectLst/>
              </a:rPr>
              <a:t> </a:t>
            </a:r>
            <a:r>
              <a:rPr lang="en-ID" sz="3100" b="0" i="0" dirty="0" err="1">
                <a:solidFill>
                  <a:srgbClr val="000000"/>
                </a:solidFill>
                <a:effectLst/>
              </a:rPr>
              <a:t>sederhana</a:t>
            </a:r>
            <a:br>
              <a:rPr lang="en-ID" sz="3100" b="0" i="0" dirty="0">
                <a:solidFill>
                  <a:srgbClr val="000000"/>
                </a:solidFill>
                <a:effectLst/>
              </a:rPr>
            </a:br>
            <a:r>
              <a:rPr lang="en-ID" sz="3100" b="0" i="0" dirty="0">
                <a:solidFill>
                  <a:srgbClr val="000000"/>
                </a:solidFill>
                <a:effectLst/>
              </a:rPr>
              <a:t>- </a:t>
            </a:r>
            <a:r>
              <a:rPr lang="en-ID" sz="3100" b="0" i="0" dirty="0" err="1">
                <a:solidFill>
                  <a:srgbClr val="000000"/>
                </a:solidFill>
                <a:effectLst/>
              </a:rPr>
              <a:t>Hanya</a:t>
            </a:r>
            <a:r>
              <a:rPr lang="en-ID" sz="3100" b="0" i="0" dirty="0">
                <a:solidFill>
                  <a:srgbClr val="000000"/>
                </a:solidFill>
                <a:effectLst/>
              </a:rPr>
              <a:t> </a:t>
            </a:r>
            <a:r>
              <a:rPr lang="en-ID" sz="3100" b="0" i="0" dirty="0" err="1">
                <a:solidFill>
                  <a:srgbClr val="000000"/>
                </a:solidFill>
                <a:effectLst/>
              </a:rPr>
              <a:t>fokus</a:t>
            </a:r>
            <a:r>
              <a:rPr lang="en-ID" sz="3100" b="0" i="0" dirty="0">
                <a:solidFill>
                  <a:srgbClr val="000000"/>
                </a:solidFill>
                <a:effectLst/>
              </a:rPr>
              <a:t> pada </a:t>
            </a:r>
            <a:r>
              <a:rPr lang="en-ID" sz="3100" b="0" i="0" dirty="0" err="1">
                <a:solidFill>
                  <a:srgbClr val="000000"/>
                </a:solidFill>
                <a:effectLst/>
              </a:rPr>
              <a:t>objek</a:t>
            </a:r>
            <a:br>
              <a:rPr lang="en-ID" sz="3100" b="0" i="0" dirty="0">
                <a:solidFill>
                  <a:srgbClr val="000000"/>
                </a:solidFill>
                <a:effectLst/>
              </a:rPr>
            </a:br>
            <a:r>
              <a:rPr lang="en-ID" sz="3100" b="0" i="0" dirty="0">
                <a:solidFill>
                  <a:srgbClr val="000000"/>
                </a:solidFill>
                <a:effectLst/>
              </a:rPr>
              <a:t>- </a:t>
            </a:r>
            <a:r>
              <a:rPr lang="en-ID" sz="3100" b="0" i="0" dirty="0" err="1">
                <a:solidFill>
                  <a:srgbClr val="000000"/>
                </a:solidFill>
                <a:effectLst/>
              </a:rPr>
              <a:t>Pengamanan</a:t>
            </a:r>
            <a:r>
              <a:rPr lang="en-ID" sz="3100" b="0" i="0" dirty="0">
                <a:solidFill>
                  <a:srgbClr val="000000"/>
                </a:solidFill>
                <a:effectLst/>
              </a:rPr>
              <a:t> yang </a:t>
            </a:r>
            <a:r>
              <a:rPr lang="en-ID" sz="3100" b="0" i="0" dirty="0" err="1">
                <a:solidFill>
                  <a:srgbClr val="000000"/>
                </a:solidFill>
                <a:effectLst/>
              </a:rPr>
              <a:t>cukup</a:t>
            </a:r>
            <a:r>
              <a:rPr lang="en-ID" sz="3100" b="0" i="0" dirty="0">
                <a:solidFill>
                  <a:srgbClr val="000000"/>
                </a:solidFill>
                <a:effectLst/>
              </a:rPr>
              <a:t> </a:t>
            </a:r>
            <a:r>
              <a:rPr lang="en-ID" sz="3100" b="0" i="0" dirty="0" err="1">
                <a:solidFill>
                  <a:srgbClr val="000000"/>
                </a:solidFill>
                <a:effectLst/>
              </a:rPr>
              <a:t>ketat</a:t>
            </a:r>
            <a:br>
              <a:rPr lang="en-ID" sz="3100" b="0" i="0" dirty="0">
                <a:solidFill>
                  <a:srgbClr val="000000"/>
                </a:solidFill>
                <a:effectLst/>
              </a:rPr>
            </a:br>
            <a:r>
              <a:rPr lang="en-ID" sz="3100" b="0" i="0" dirty="0">
                <a:solidFill>
                  <a:srgbClr val="000000"/>
                </a:solidFill>
                <a:effectLst/>
              </a:rPr>
              <a:t>- </a:t>
            </a:r>
            <a:r>
              <a:rPr lang="it-IT" sz="3100" b="0" i="0" dirty="0">
                <a:solidFill>
                  <a:srgbClr val="000000"/>
                </a:solidFill>
                <a:effectLst/>
              </a:rPr>
              <a:t>Bisa dipakai di sistem operasi manapun</a:t>
            </a:r>
            <a:br>
              <a:rPr lang="it-IT" sz="3100" b="0" i="0" dirty="0">
                <a:solidFill>
                  <a:srgbClr val="000000"/>
                </a:solidFill>
                <a:effectLst/>
              </a:rPr>
            </a:br>
            <a:r>
              <a:rPr lang="it-IT" sz="3100" b="0" i="0" dirty="0">
                <a:solidFill>
                  <a:srgbClr val="000000"/>
                </a:solidFill>
                <a:effectLst/>
              </a:rPr>
              <a:t>- </a:t>
            </a:r>
            <a:r>
              <a:rPr lang="en-ID" sz="3100" b="0" i="0" dirty="0">
                <a:solidFill>
                  <a:srgbClr val="000000"/>
                </a:solidFill>
                <a:effectLst/>
              </a:rPr>
              <a:t>Ada Fitur GUI</a:t>
            </a:r>
            <a:br>
              <a:rPr lang="en-ID" sz="3100" b="0" i="0" dirty="0">
                <a:solidFill>
                  <a:srgbClr val="000000"/>
                </a:solidFill>
                <a:effectLst/>
                <a:latin typeface="georgia" panose="02040502050405020303" pitchFamily="18" charset="0"/>
              </a:rPr>
            </a:br>
            <a:br>
              <a:rPr lang="en-ID" sz="800" b="0" i="0" dirty="0">
                <a:solidFill>
                  <a:srgbClr val="000000"/>
                </a:solidFill>
                <a:effectLst/>
                <a:latin typeface="georgia" panose="02040502050405020303" pitchFamily="18" charset="0"/>
              </a:rPr>
            </a:br>
            <a:br>
              <a:rPr lang="en-ID" sz="1050" b="0" i="0" dirty="0">
                <a:solidFill>
                  <a:srgbClr val="000000"/>
                </a:solidFill>
                <a:effectLst/>
                <a:latin typeface="georgia" panose="02040502050405020303" pitchFamily="18" charset="0"/>
              </a:rPr>
            </a:br>
            <a:endParaRPr lang="en-US" sz="4800" b="1" i="1" dirty="0">
              <a:solidFill>
                <a:srgbClr val="FFFFFF"/>
              </a:solidFill>
            </a:endParaRPr>
          </a:p>
        </p:txBody>
      </p:sp>
      <p:sp>
        <p:nvSpPr>
          <p:cNvPr id="49" name="Rectangle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a:normAutofit/>
          </a:bodyPr>
          <a:lstStyle/>
          <a:p>
            <a:r>
              <a:rPr lang="en-US" dirty="0">
                <a:solidFill>
                  <a:srgbClr val="FFFFFF"/>
                </a:solidFill>
              </a:rPr>
              <a:t>FUNGSI JAVA DI PC!</a:t>
            </a:r>
          </a:p>
        </p:txBody>
      </p:sp>
    </p:spTree>
    <p:extLst>
      <p:ext uri="{BB962C8B-B14F-4D97-AF65-F5344CB8AC3E}">
        <p14:creationId xmlns:p14="http://schemas.microsoft.com/office/powerpoint/2010/main" val="1678855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1097280" y="758952"/>
            <a:ext cx="10058400" cy="3892168"/>
          </a:xfrm>
        </p:spPr>
        <p:txBody>
          <a:bodyPr anchor="ctr">
            <a:normAutofit/>
          </a:bodyPr>
          <a:lstStyle/>
          <a:p>
            <a:pPr>
              <a:lnSpc>
                <a:spcPct val="150000"/>
              </a:lnSpc>
            </a:pPr>
            <a:r>
              <a:rPr lang="en-US" sz="2400" b="1" dirty="0">
                <a:solidFill>
                  <a:schemeClr val="tx1"/>
                </a:solidFill>
              </a:rPr>
              <a:t>-</a:t>
            </a:r>
            <a:r>
              <a:rPr lang="en-ID" sz="2400" b="0" i="0" dirty="0" err="1">
                <a:solidFill>
                  <a:srgbClr val="000000"/>
                </a:solidFill>
                <a:effectLst/>
              </a:rPr>
              <a:t>Menggunakan</a:t>
            </a:r>
            <a:r>
              <a:rPr lang="en-ID" sz="2400" b="0" i="0" dirty="0">
                <a:solidFill>
                  <a:srgbClr val="000000"/>
                </a:solidFill>
                <a:effectLst/>
              </a:rPr>
              <a:t> </a:t>
            </a:r>
            <a:r>
              <a:rPr lang="en-ID" sz="2400" b="0" i="0" dirty="0" err="1">
                <a:solidFill>
                  <a:srgbClr val="000000"/>
                </a:solidFill>
                <a:effectLst/>
              </a:rPr>
              <a:t>sistem</a:t>
            </a:r>
            <a:r>
              <a:rPr lang="en-ID" sz="2400" b="0" i="0" dirty="0">
                <a:solidFill>
                  <a:srgbClr val="000000"/>
                </a:solidFill>
                <a:effectLst/>
              </a:rPr>
              <a:t> </a:t>
            </a:r>
            <a:r>
              <a:rPr lang="en-ID" sz="2400" b="0" i="1" dirty="0">
                <a:solidFill>
                  <a:srgbClr val="000000"/>
                </a:solidFill>
                <a:effectLst/>
              </a:rPr>
              <a:t>exception-handling</a:t>
            </a:r>
            <a:br>
              <a:rPr lang="en-ID" sz="2400" b="0" i="1" dirty="0">
                <a:solidFill>
                  <a:srgbClr val="000000"/>
                </a:solidFill>
                <a:effectLst/>
              </a:rPr>
            </a:br>
            <a:r>
              <a:rPr lang="en-ID" sz="2400" b="0" i="1" dirty="0">
                <a:solidFill>
                  <a:srgbClr val="000000"/>
                </a:solidFill>
                <a:effectLst/>
              </a:rPr>
              <a:t>- </a:t>
            </a:r>
            <a:r>
              <a:rPr lang="en-ID" sz="2400" b="0" i="0" dirty="0" err="1">
                <a:solidFill>
                  <a:srgbClr val="000000"/>
                </a:solidFill>
                <a:effectLst/>
              </a:rPr>
              <a:t>Adanya</a:t>
            </a:r>
            <a:r>
              <a:rPr lang="en-ID" sz="2400" b="0" i="0" dirty="0">
                <a:solidFill>
                  <a:srgbClr val="000000"/>
                </a:solidFill>
                <a:effectLst/>
              </a:rPr>
              <a:t> Garbage Collector</a:t>
            </a:r>
            <a:br>
              <a:rPr lang="en-ID" sz="2400" b="0" i="0" dirty="0">
                <a:solidFill>
                  <a:srgbClr val="000000"/>
                </a:solidFill>
                <a:effectLst/>
              </a:rPr>
            </a:br>
            <a:r>
              <a:rPr lang="en-ID" sz="2400" b="0" i="0" dirty="0">
                <a:solidFill>
                  <a:srgbClr val="000000"/>
                </a:solidFill>
                <a:effectLst/>
              </a:rPr>
              <a:t>- </a:t>
            </a:r>
            <a:r>
              <a:rPr lang="en-ID" sz="2400" b="0" i="0" dirty="0" err="1">
                <a:solidFill>
                  <a:srgbClr val="000000"/>
                </a:solidFill>
                <a:effectLst/>
              </a:rPr>
              <a:t>Memiliki</a:t>
            </a:r>
            <a:r>
              <a:rPr lang="en-ID" sz="2400" b="0" i="0" dirty="0">
                <a:solidFill>
                  <a:srgbClr val="000000"/>
                </a:solidFill>
                <a:effectLst/>
              </a:rPr>
              <a:t> </a:t>
            </a:r>
            <a:r>
              <a:rPr lang="en-ID" sz="2400" b="0" i="0" dirty="0" err="1">
                <a:solidFill>
                  <a:srgbClr val="000000"/>
                </a:solidFill>
                <a:effectLst/>
              </a:rPr>
              <a:t>Perpustakaan</a:t>
            </a:r>
            <a:r>
              <a:rPr lang="en-ID" sz="2400" b="0" i="0" dirty="0">
                <a:solidFill>
                  <a:srgbClr val="000000"/>
                </a:solidFill>
                <a:effectLst/>
              </a:rPr>
              <a:t> yang </a:t>
            </a:r>
            <a:r>
              <a:rPr lang="en-ID" sz="2400" b="0" i="0" dirty="0" err="1">
                <a:solidFill>
                  <a:srgbClr val="000000"/>
                </a:solidFill>
                <a:effectLst/>
              </a:rPr>
              <a:t>Lengkap</a:t>
            </a:r>
            <a:br>
              <a:rPr lang="en-ID" sz="2400" b="0" i="0" dirty="0">
                <a:solidFill>
                  <a:srgbClr val="000000"/>
                </a:solidFill>
                <a:effectLst/>
              </a:rPr>
            </a:br>
            <a:r>
              <a:rPr lang="en-ID" sz="2400" b="0" i="0" dirty="0">
                <a:solidFill>
                  <a:srgbClr val="000000"/>
                </a:solidFill>
                <a:effectLst/>
              </a:rPr>
              <a:t>- </a:t>
            </a:r>
            <a:r>
              <a:rPr lang="en-ID" sz="2400" b="0" i="0" dirty="0" err="1">
                <a:solidFill>
                  <a:srgbClr val="000000"/>
                </a:solidFill>
                <a:effectLst/>
              </a:rPr>
              <a:t>Penyempurnaan</a:t>
            </a:r>
            <a:r>
              <a:rPr lang="en-ID" sz="2400" b="0" i="0" dirty="0">
                <a:solidFill>
                  <a:srgbClr val="000000"/>
                </a:solidFill>
                <a:effectLst/>
              </a:rPr>
              <a:t> C++</a:t>
            </a:r>
            <a:br>
              <a:rPr lang="en-ID" sz="2400" b="0" i="0" dirty="0">
                <a:solidFill>
                  <a:srgbClr val="000000"/>
                </a:solidFill>
                <a:effectLst/>
              </a:rPr>
            </a:br>
            <a:br>
              <a:rPr lang="en-ID" sz="2400" b="0" i="0" dirty="0">
                <a:solidFill>
                  <a:srgbClr val="000000"/>
                </a:solidFill>
                <a:effectLst/>
              </a:rPr>
            </a:br>
            <a:endParaRPr lang="en-US" sz="2400" b="1" i="1" dirty="0">
              <a:solidFill>
                <a:srgbClr val="FFFFFF"/>
              </a:solidFill>
            </a:endParaRPr>
          </a:p>
        </p:txBody>
      </p:sp>
      <p:sp>
        <p:nvSpPr>
          <p:cNvPr id="49" name="Rectangle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a:normAutofit/>
          </a:bodyPr>
          <a:lstStyle/>
          <a:p>
            <a:r>
              <a:rPr lang="en-US" dirty="0">
                <a:solidFill>
                  <a:srgbClr val="FFFFFF"/>
                </a:solidFill>
              </a:rPr>
              <a:t>FUNGSI JAVA DI PC!</a:t>
            </a:r>
          </a:p>
        </p:txBody>
      </p:sp>
    </p:spTree>
    <p:extLst>
      <p:ext uri="{BB962C8B-B14F-4D97-AF65-F5344CB8AC3E}">
        <p14:creationId xmlns:p14="http://schemas.microsoft.com/office/powerpoint/2010/main" val="1532257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1097280" y="371061"/>
            <a:ext cx="10058400" cy="4581939"/>
          </a:xfrm>
        </p:spPr>
        <p:txBody>
          <a:bodyPr anchor="ctr">
            <a:normAutofit fontScale="90000"/>
          </a:bodyPr>
          <a:lstStyle/>
          <a:p>
            <a:pPr algn="l">
              <a:lnSpc>
                <a:spcPct val="150000"/>
              </a:lnSpc>
            </a:pPr>
            <a:r>
              <a:rPr lang="en-ID" sz="1800" b="1" i="0" dirty="0">
                <a:solidFill>
                  <a:srgbClr val="000000"/>
                </a:solidFill>
                <a:effectLst/>
              </a:rPr>
              <a:t>JVM</a:t>
            </a:r>
            <a:br>
              <a:rPr lang="en-ID" sz="1800" b="0" i="0" dirty="0">
                <a:solidFill>
                  <a:srgbClr val="000000"/>
                </a:solidFill>
                <a:effectLst/>
              </a:rPr>
            </a:br>
            <a:r>
              <a:rPr lang="en-ID" sz="1800" b="0" i="0" dirty="0" err="1">
                <a:solidFill>
                  <a:srgbClr val="121416"/>
                </a:solidFill>
                <a:effectLst/>
              </a:rPr>
              <a:t>Pertama</a:t>
            </a:r>
            <a:r>
              <a:rPr lang="en-ID" sz="1800" b="0" i="0" dirty="0">
                <a:solidFill>
                  <a:srgbClr val="121416"/>
                </a:solidFill>
                <a:effectLst/>
              </a:rPr>
              <a:t>, </a:t>
            </a:r>
            <a:r>
              <a:rPr lang="en-ID" sz="1800" b="0" i="0" dirty="0" err="1">
                <a:solidFill>
                  <a:srgbClr val="121416"/>
                </a:solidFill>
                <a:effectLst/>
              </a:rPr>
              <a:t>komponen</a:t>
            </a:r>
            <a:r>
              <a:rPr lang="en-ID" sz="1800" b="0" i="0" dirty="0">
                <a:solidFill>
                  <a:srgbClr val="121416"/>
                </a:solidFill>
                <a:effectLst/>
              </a:rPr>
              <a:t> </a:t>
            </a:r>
            <a:r>
              <a:rPr lang="en-ID" sz="1800" b="0" i="0" dirty="0" err="1">
                <a:solidFill>
                  <a:srgbClr val="121416"/>
                </a:solidFill>
                <a:effectLst/>
              </a:rPr>
              <a:t>dari</a:t>
            </a:r>
            <a:r>
              <a:rPr lang="en-ID" sz="1800" b="0" i="0" dirty="0">
                <a:solidFill>
                  <a:srgbClr val="121416"/>
                </a:solidFill>
                <a:effectLst/>
              </a:rPr>
              <a:t> Java </a:t>
            </a:r>
            <a:r>
              <a:rPr lang="en-ID" sz="1800" b="0" i="0" dirty="0" err="1">
                <a:solidFill>
                  <a:srgbClr val="121416"/>
                </a:solidFill>
                <a:effectLst/>
              </a:rPr>
              <a:t>adalah</a:t>
            </a:r>
            <a:r>
              <a:rPr lang="en-ID" sz="1800" b="0" i="0" dirty="0">
                <a:solidFill>
                  <a:srgbClr val="121416"/>
                </a:solidFill>
                <a:effectLst/>
              </a:rPr>
              <a:t> JVM </a:t>
            </a:r>
            <a:r>
              <a:rPr lang="en-ID" sz="1800" b="0" i="0" dirty="0" err="1">
                <a:solidFill>
                  <a:srgbClr val="121416"/>
                </a:solidFill>
                <a:effectLst/>
              </a:rPr>
              <a:t>atau</a:t>
            </a:r>
            <a:r>
              <a:rPr lang="en-ID" sz="1800" b="0" i="0" dirty="0">
                <a:solidFill>
                  <a:srgbClr val="121416"/>
                </a:solidFill>
                <a:effectLst/>
              </a:rPr>
              <a:t> </a:t>
            </a:r>
            <a:r>
              <a:rPr lang="en-ID" sz="1800" b="0" i="1" dirty="0">
                <a:solidFill>
                  <a:srgbClr val="121416"/>
                </a:solidFill>
                <a:effectLst/>
              </a:rPr>
              <a:t>Java Virtual Machine</a:t>
            </a:r>
            <a:r>
              <a:rPr lang="en-ID" sz="1800" b="0" i="0" dirty="0">
                <a:solidFill>
                  <a:srgbClr val="121416"/>
                </a:solidFill>
                <a:effectLst/>
              </a:rPr>
              <a:t>. JVM </a:t>
            </a:r>
            <a:r>
              <a:rPr lang="en-ID" sz="1800" b="0" i="0" dirty="0" err="1">
                <a:solidFill>
                  <a:srgbClr val="121416"/>
                </a:solidFill>
                <a:effectLst/>
              </a:rPr>
              <a:t>ini</a:t>
            </a:r>
            <a:r>
              <a:rPr lang="en-ID" sz="1800" b="0" i="0" dirty="0">
                <a:solidFill>
                  <a:srgbClr val="121416"/>
                </a:solidFill>
                <a:effectLst/>
              </a:rPr>
              <a:t> </a:t>
            </a:r>
            <a:r>
              <a:rPr lang="en-ID" sz="1800" b="0" i="0" dirty="0" err="1">
                <a:solidFill>
                  <a:srgbClr val="121416"/>
                </a:solidFill>
                <a:effectLst/>
              </a:rPr>
              <a:t>bisa</a:t>
            </a:r>
            <a:r>
              <a:rPr lang="en-ID" sz="1800" b="0" i="0" dirty="0">
                <a:solidFill>
                  <a:srgbClr val="121416"/>
                </a:solidFill>
                <a:effectLst/>
              </a:rPr>
              <a:t> </a:t>
            </a:r>
            <a:r>
              <a:rPr lang="en-ID" sz="1800" b="0" i="0" dirty="0" err="1">
                <a:solidFill>
                  <a:srgbClr val="121416"/>
                </a:solidFill>
                <a:effectLst/>
              </a:rPr>
              <a:t>dibilang</a:t>
            </a:r>
            <a:r>
              <a:rPr lang="en-ID" sz="1800" b="0" i="0" dirty="0">
                <a:solidFill>
                  <a:srgbClr val="121416"/>
                </a:solidFill>
                <a:effectLst/>
              </a:rPr>
              <a:t> </a:t>
            </a:r>
            <a:r>
              <a:rPr lang="en-ID" sz="1800" b="0" i="0" dirty="0" err="1">
                <a:solidFill>
                  <a:srgbClr val="121416"/>
                </a:solidFill>
                <a:effectLst/>
              </a:rPr>
              <a:t>sebagai</a:t>
            </a:r>
            <a:r>
              <a:rPr lang="en-ID" sz="1800" b="0" i="0" dirty="0">
                <a:solidFill>
                  <a:srgbClr val="121416"/>
                </a:solidFill>
                <a:effectLst/>
              </a:rPr>
              <a:t> </a:t>
            </a:r>
            <a:r>
              <a:rPr lang="en-ID" sz="1800" b="0" i="0" dirty="0" err="1">
                <a:solidFill>
                  <a:srgbClr val="121416"/>
                </a:solidFill>
                <a:effectLst/>
              </a:rPr>
              <a:t>jantung</a:t>
            </a:r>
            <a:r>
              <a:rPr lang="en-ID" sz="1800" b="0" i="0" dirty="0">
                <a:solidFill>
                  <a:srgbClr val="121416"/>
                </a:solidFill>
                <a:effectLst/>
              </a:rPr>
              <a:t> </a:t>
            </a:r>
            <a:r>
              <a:rPr lang="en-ID" sz="1800" b="0" i="0" dirty="0" err="1">
                <a:solidFill>
                  <a:srgbClr val="121416"/>
                </a:solidFill>
                <a:effectLst/>
              </a:rPr>
              <a:t>dari</a:t>
            </a:r>
            <a:r>
              <a:rPr lang="en-ID" sz="1800" b="0" i="0" dirty="0">
                <a:solidFill>
                  <a:srgbClr val="121416"/>
                </a:solidFill>
                <a:effectLst/>
              </a:rPr>
              <a:t> </a:t>
            </a:r>
            <a:r>
              <a:rPr lang="en-ID" sz="1800" b="0" i="0" dirty="0" err="1">
                <a:solidFill>
                  <a:srgbClr val="121416"/>
                </a:solidFill>
                <a:effectLst/>
              </a:rPr>
              <a:t>bahasa</a:t>
            </a:r>
            <a:r>
              <a:rPr lang="en-ID" sz="1800" b="0" i="0" dirty="0">
                <a:solidFill>
                  <a:srgbClr val="121416"/>
                </a:solidFill>
                <a:effectLst/>
              </a:rPr>
              <a:t> </a:t>
            </a:r>
            <a:r>
              <a:rPr lang="en-ID" sz="1800" b="0" i="0" dirty="0" err="1">
                <a:solidFill>
                  <a:srgbClr val="121416"/>
                </a:solidFill>
                <a:effectLst/>
              </a:rPr>
              <a:t>pemrograman</a:t>
            </a:r>
            <a:r>
              <a:rPr lang="en-ID" sz="1800" b="0" i="0" dirty="0">
                <a:solidFill>
                  <a:srgbClr val="121416"/>
                </a:solidFill>
                <a:effectLst/>
              </a:rPr>
              <a:t> Java. </a:t>
            </a:r>
            <a:r>
              <a:rPr lang="en-ID" sz="1800" b="0" i="0" dirty="0" err="1">
                <a:solidFill>
                  <a:srgbClr val="121416"/>
                </a:solidFill>
                <a:effectLst/>
              </a:rPr>
              <a:t>Artinya</a:t>
            </a:r>
            <a:r>
              <a:rPr lang="en-ID" sz="1800" b="0" i="0" dirty="0">
                <a:solidFill>
                  <a:srgbClr val="121416"/>
                </a:solidFill>
                <a:effectLst/>
              </a:rPr>
              <a:t>, </a:t>
            </a:r>
            <a:r>
              <a:rPr lang="en-ID" sz="1800" b="0" i="0" dirty="0" err="1">
                <a:solidFill>
                  <a:srgbClr val="121416"/>
                </a:solidFill>
                <a:effectLst/>
              </a:rPr>
              <a:t>saat</a:t>
            </a:r>
            <a:r>
              <a:rPr lang="en-ID" sz="1800" b="0" i="0" dirty="0">
                <a:solidFill>
                  <a:srgbClr val="121416"/>
                </a:solidFill>
                <a:effectLst/>
              </a:rPr>
              <a:t> </a:t>
            </a:r>
            <a:r>
              <a:rPr lang="en-ID" sz="1800" b="0" i="0" dirty="0" err="1">
                <a:solidFill>
                  <a:srgbClr val="121416"/>
                </a:solidFill>
                <a:effectLst/>
              </a:rPr>
              <a:t>menjalankan</a:t>
            </a:r>
            <a:r>
              <a:rPr lang="en-ID" sz="1800" b="0" i="0" dirty="0">
                <a:solidFill>
                  <a:srgbClr val="121416"/>
                </a:solidFill>
                <a:effectLst/>
              </a:rPr>
              <a:t> program Java, </a:t>
            </a:r>
            <a:r>
              <a:rPr lang="en-ID" sz="1800" b="0" i="0" dirty="0" err="1">
                <a:solidFill>
                  <a:srgbClr val="121416"/>
                </a:solidFill>
                <a:effectLst/>
              </a:rPr>
              <a:t>maka</a:t>
            </a:r>
            <a:r>
              <a:rPr lang="en-ID" sz="1800" b="0" i="0" dirty="0">
                <a:solidFill>
                  <a:srgbClr val="121416"/>
                </a:solidFill>
                <a:effectLst/>
              </a:rPr>
              <a:t> JVM </a:t>
            </a:r>
            <a:r>
              <a:rPr lang="en-ID" sz="1800" b="0" i="0" dirty="0" err="1">
                <a:solidFill>
                  <a:srgbClr val="121416"/>
                </a:solidFill>
                <a:effectLst/>
              </a:rPr>
              <a:t>memiliki</a:t>
            </a:r>
            <a:r>
              <a:rPr lang="en-ID" sz="1800" b="0" i="0" dirty="0">
                <a:solidFill>
                  <a:srgbClr val="121416"/>
                </a:solidFill>
                <a:effectLst/>
              </a:rPr>
              <a:t> </a:t>
            </a:r>
            <a:r>
              <a:rPr lang="en-ID" sz="1800" b="0" i="0" dirty="0" err="1">
                <a:solidFill>
                  <a:srgbClr val="121416"/>
                </a:solidFill>
                <a:effectLst/>
              </a:rPr>
              <a:t>tugas</a:t>
            </a:r>
            <a:r>
              <a:rPr lang="en-ID" sz="1800" b="0" i="0" dirty="0">
                <a:solidFill>
                  <a:srgbClr val="121416"/>
                </a:solidFill>
                <a:effectLst/>
              </a:rPr>
              <a:t> </a:t>
            </a:r>
            <a:r>
              <a:rPr lang="en-ID" sz="1800" b="0" i="0" dirty="0" err="1">
                <a:solidFill>
                  <a:srgbClr val="121416"/>
                </a:solidFill>
                <a:effectLst/>
              </a:rPr>
              <a:t>untuk</a:t>
            </a:r>
            <a:r>
              <a:rPr lang="en-ID" sz="1800" b="0" i="0" dirty="0">
                <a:solidFill>
                  <a:srgbClr val="121416"/>
                </a:solidFill>
                <a:effectLst/>
              </a:rPr>
              <a:t> </a:t>
            </a:r>
            <a:r>
              <a:rPr lang="en-ID" sz="1800" b="0" i="0" dirty="0" err="1">
                <a:solidFill>
                  <a:srgbClr val="121416"/>
                </a:solidFill>
                <a:effectLst/>
              </a:rPr>
              <a:t>mengonversi</a:t>
            </a:r>
            <a:r>
              <a:rPr lang="en-ID" sz="1800" b="0" i="0" dirty="0">
                <a:solidFill>
                  <a:srgbClr val="121416"/>
                </a:solidFill>
                <a:effectLst/>
              </a:rPr>
              <a:t> </a:t>
            </a:r>
            <a:r>
              <a:rPr lang="en-ID" sz="1800" b="0" i="1" dirty="0">
                <a:solidFill>
                  <a:srgbClr val="121416"/>
                </a:solidFill>
                <a:effectLst/>
              </a:rPr>
              <a:t>bytecode </a:t>
            </a:r>
            <a:r>
              <a:rPr lang="en-ID" sz="1800" b="0" i="0" dirty="0" err="1">
                <a:solidFill>
                  <a:srgbClr val="121416"/>
                </a:solidFill>
                <a:effectLst/>
              </a:rPr>
              <a:t>menjadi</a:t>
            </a:r>
            <a:r>
              <a:rPr lang="en-ID" sz="1800" b="0" i="0" dirty="0">
                <a:solidFill>
                  <a:srgbClr val="121416"/>
                </a:solidFill>
                <a:effectLst/>
              </a:rPr>
              <a:t> </a:t>
            </a:r>
            <a:r>
              <a:rPr lang="en-ID" sz="1800" b="0" i="0" dirty="0" err="1">
                <a:solidFill>
                  <a:srgbClr val="121416"/>
                </a:solidFill>
                <a:effectLst/>
              </a:rPr>
              <a:t>sebuah</a:t>
            </a:r>
            <a:r>
              <a:rPr lang="en-ID" sz="1800" b="0" i="0" dirty="0">
                <a:solidFill>
                  <a:srgbClr val="121416"/>
                </a:solidFill>
                <a:effectLst/>
              </a:rPr>
              <a:t> </a:t>
            </a:r>
            <a:r>
              <a:rPr lang="en-ID" sz="1800" b="0" i="0" dirty="0" err="1">
                <a:solidFill>
                  <a:srgbClr val="121416"/>
                </a:solidFill>
                <a:effectLst/>
              </a:rPr>
              <a:t>kode</a:t>
            </a:r>
            <a:r>
              <a:rPr lang="en-ID" sz="1800" b="0" i="0" dirty="0">
                <a:solidFill>
                  <a:srgbClr val="121416"/>
                </a:solidFill>
                <a:effectLst/>
              </a:rPr>
              <a:t> yang </a:t>
            </a:r>
            <a:r>
              <a:rPr lang="en-ID" sz="1800" b="0" i="0" dirty="0" err="1">
                <a:solidFill>
                  <a:srgbClr val="121416"/>
                </a:solidFill>
                <a:effectLst/>
              </a:rPr>
              <a:t>lebih</a:t>
            </a:r>
            <a:r>
              <a:rPr lang="en-ID" sz="1800" b="0" i="0" dirty="0">
                <a:solidFill>
                  <a:srgbClr val="121416"/>
                </a:solidFill>
                <a:effectLst/>
              </a:rPr>
              <a:t> </a:t>
            </a:r>
            <a:r>
              <a:rPr lang="en-ID" sz="1800" b="0" i="0" dirty="0" err="1">
                <a:solidFill>
                  <a:srgbClr val="121416"/>
                </a:solidFill>
                <a:effectLst/>
              </a:rPr>
              <a:t>spesifik</a:t>
            </a:r>
            <a:r>
              <a:rPr lang="en-ID" sz="1800" b="0" i="0" dirty="0">
                <a:solidFill>
                  <a:srgbClr val="121416"/>
                </a:solidFill>
                <a:effectLst/>
              </a:rPr>
              <a:t> </a:t>
            </a:r>
            <a:r>
              <a:rPr lang="en-ID" sz="1800" b="0" i="0" dirty="0" err="1">
                <a:solidFill>
                  <a:srgbClr val="121416"/>
                </a:solidFill>
                <a:effectLst/>
              </a:rPr>
              <a:t>lagi</a:t>
            </a:r>
            <a:r>
              <a:rPr lang="en-ID" sz="1800" b="0" i="0" dirty="0">
                <a:solidFill>
                  <a:srgbClr val="121416"/>
                </a:solidFill>
                <a:effectLst/>
              </a:rPr>
              <a:t>.</a:t>
            </a:r>
            <a:br>
              <a:rPr lang="en-ID" sz="1800" b="0" i="0" dirty="0">
                <a:solidFill>
                  <a:srgbClr val="121416"/>
                </a:solidFill>
                <a:effectLst/>
              </a:rPr>
            </a:br>
            <a:br>
              <a:rPr lang="en-ID" sz="1800" b="0" i="0" dirty="0">
                <a:solidFill>
                  <a:srgbClr val="121416"/>
                </a:solidFill>
                <a:effectLst/>
              </a:rPr>
            </a:br>
            <a:r>
              <a:rPr lang="en-ID" sz="1800" b="1" i="0" dirty="0">
                <a:solidFill>
                  <a:srgbClr val="000000"/>
                </a:solidFill>
                <a:effectLst/>
              </a:rPr>
              <a:t>JDK</a:t>
            </a:r>
            <a:br>
              <a:rPr lang="en-ID" sz="1800" b="0" i="0" dirty="0">
                <a:solidFill>
                  <a:srgbClr val="000000"/>
                </a:solidFill>
                <a:effectLst/>
              </a:rPr>
            </a:br>
            <a:r>
              <a:rPr lang="en-ID" sz="1800" b="0" i="1" dirty="0">
                <a:solidFill>
                  <a:srgbClr val="121416"/>
                </a:solidFill>
                <a:effectLst/>
              </a:rPr>
              <a:t>Java Development Kit </a:t>
            </a:r>
            <a:r>
              <a:rPr lang="en-ID" sz="1800" b="0" i="0" dirty="0" err="1">
                <a:solidFill>
                  <a:srgbClr val="121416"/>
                </a:solidFill>
                <a:effectLst/>
              </a:rPr>
              <a:t>atau</a:t>
            </a:r>
            <a:r>
              <a:rPr lang="en-ID" sz="1800" b="0" i="0" dirty="0">
                <a:solidFill>
                  <a:srgbClr val="121416"/>
                </a:solidFill>
                <a:effectLst/>
              </a:rPr>
              <a:t> JDK </a:t>
            </a:r>
            <a:r>
              <a:rPr lang="en-ID" sz="1800" b="0" i="0" dirty="0" err="1">
                <a:solidFill>
                  <a:srgbClr val="121416"/>
                </a:solidFill>
                <a:effectLst/>
              </a:rPr>
              <a:t>adalah</a:t>
            </a:r>
            <a:r>
              <a:rPr lang="en-ID" sz="1800" b="0" i="0" dirty="0">
                <a:solidFill>
                  <a:srgbClr val="121416"/>
                </a:solidFill>
                <a:effectLst/>
              </a:rPr>
              <a:t> </a:t>
            </a:r>
            <a:r>
              <a:rPr lang="en-ID" sz="1800" b="0" i="0" dirty="0" err="1">
                <a:solidFill>
                  <a:srgbClr val="121416"/>
                </a:solidFill>
                <a:effectLst/>
              </a:rPr>
              <a:t>komponen</a:t>
            </a:r>
            <a:r>
              <a:rPr lang="en-ID" sz="1800" b="0" i="0" dirty="0">
                <a:solidFill>
                  <a:srgbClr val="121416"/>
                </a:solidFill>
                <a:effectLst/>
              </a:rPr>
              <a:t> </a:t>
            </a:r>
            <a:r>
              <a:rPr lang="en-ID" sz="1800" b="0" i="0" dirty="0" err="1">
                <a:solidFill>
                  <a:srgbClr val="121416"/>
                </a:solidFill>
                <a:effectLst/>
              </a:rPr>
              <a:t>utama</a:t>
            </a:r>
            <a:r>
              <a:rPr lang="en-ID" sz="1800" b="0" i="0" dirty="0">
                <a:solidFill>
                  <a:srgbClr val="121416"/>
                </a:solidFill>
                <a:effectLst/>
              </a:rPr>
              <a:t> </a:t>
            </a:r>
            <a:r>
              <a:rPr lang="en-ID" sz="1800" b="0" i="0" dirty="0" err="1">
                <a:solidFill>
                  <a:srgbClr val="121416"/>
                </a:solidFill>
                <a:effectLst/>
              </a:rPr>
              <a:t>dari</a:t>
            </a:r>
            <a:r>
              <a:rPr lang="en-ID" sz="1800" b="0" i="0" dirty="0">
                <a:solidFill>
                  <a:srgbClr val="121416"/>
                </a:solidFill>
                <a:effectLst/>
              </a:rPr>
              <a:t> Java. JDK </a:t>
            </a:r>
            <a:r>
              <a:rPr lang="en-ID" sz="1800" b="0" i="0" dirty="0" err="1">
                <a:solidFill>
                  <a:srgbClr val="121416"/>
                </a:solidFill>
                <a:effectLst/>
              </a:rPr>
              <a:t>memberikan</a:t>
            </a:r>
            <a:r>
              <a:rPr lang="en-ID" sz="1800" b="0" i="0" dirty="0">
                <a:solidFill>
                  <a:srgbClr val="121416"/>
                </a:solidFill>
                <a:effectLst/>
              </a:rPr>
              <a:t> </a:t>
            </a:r>
            <a:r>
              <a:rPr lang="en-ID" sz="1800" b="0" i="0" dirty="0" err="1">
                <a:solidFill>
                  <a:srgbClr val="121416"/>
                </a:solidFill>
                <a:effectLst/>
              </a:rPr>
              <a:t>semua</a:t>
            </a:r>
            <a:r>
              <a:rPr lang="en-ID" sz="1800" b="0" i="0" dirty="0">
                <a:solidFill>
                  <a:srgbClr val="121416"/>
                </a:solidFill>
                <a:effectLst/>
              </a:rPr>
              <a:t> </a:t>
            </a:r>
            <a:r>
              <a:rPr lang="en-ID" sz="1800" b="0" i="1" dirty="0">
                <a:solidFill>
                  <a:srgbClr val="121416"/>
                </a:solidFill>
                <a:effectLst/>
              </a:rPr>
              <a:t>tools, binaries, executables </a:t>
            </a:r>
            <a:r>
              <a:rPr lang="en-ID" sz="1800" b="0" i="0" dirty="0">
                <a:solidFill>
                  <a:srgbClr val="121416"/>
                </a:solidFill>
                <a:effectLst/>
              </a:rPr>
              <a:t>yang </a:t>
            </a:r>
            <a:r>
              <a:rPr lang="en-ID" sz="1800" b="0" i="0" dirty="0" err="1">
                <a:solidFill>
                  <a:srgbClr val="121416"/>
                </a:solidFill>
                <a:effectLst/>
              </a:rPr>
              <a:t>dibutuhkan</a:t>
            </a:r>
            <a:r>
              <a:rPr lang="en-ID" sz="1800" b="0" i="0" dirty="0">
                <a:solidFill>
                  <a:srgbClr val="121416"/>
                </a:solidFill>
                <a:effectLst/>
              </a:rPr>
              <a:t> </a:t>
            </a:r>
            <a:r>
              <a:rPr lang="en-ID" sz="1800" b="0" i="0" dirty="0" err="1">
                <a:solidFill>
                  <a:srgbClr val="121416"/>
                </a:solidFill>
                <a:effectLst/>
              </a:rPr>
              <a:t>untuk</a:t>
            </a:r>
            <a:r>
              <a:rPr lang="en-ID" sz="1800" b="0" i="0" dirty="0">
                <a:solidFill>
                  <a:srgbClr val="121416"/>
                </a:solidFill>
                <a:effectLst/>
              </a:rPr>
              <a:t> </a:t>
            </a:r>
            <a:r>
              <a:rPr lang="en-ID" sz="1800" b="0" i="0" dirty="0" err="1">
                <a:solidFill>
                  <a:srgbClr val="121416"/>
                </a:solidFill>
                <a:effectLst/>
              </a:rPr>
              <a:t>menyusun</a:t>
            </a:r>
            <a:r>
              <a:rPr lang="en-ID" sz="1800" b="0" i="0" dirty="0">
                <a:solidFill>
                  <a:srgbClr val="121416"/>
                </a:solidFill>
                <a:effectLst/>
              </a:rPr>
              <a:t> dan </a:t>
            </a:r>
            <a:r>
              <a:rPr lang="en-ID" sz="1800" b="0" i="0" dirty="0" err="1">
                <a:solidFill>
                  <a:srgbClr val="121416"/>
                </a:solidFill>
                <a:effectLst/>
              </a:rPr>
              <a:t>mengeksekusi</a:t>
            </a:r>
            <a:r>
              <a:rPr lang="en-ID" sz="1800" b="0" i="0" dirty="0">
                <a:solidFill>
                  <a:srgbClr val="121416"/>
                </a:solidFill>
                <a:effectLst/>
              </a:rPr>
              <a:t> program Java.</a:t>
            </a:r>
            <a:br>
              <a:rPr lang="en-ID" sz="1800" b="0" i="0" dirty="0">
                <a:solidFill>
                  <a:srgbClr val="121416"/>
                </a:solidFill>
                <a:effectLst/>
              </a:rPr>
            </a:br>
            <a:br>
              <a:rPr lang="en-ID" sz="1800" b="0" i="0" dirty="0">
                <a:solidFill>
                  <a:srgbClr val="121416"/>
                </a:solidFill>
                <a:effectLst/>
              </a:rPr>
            </a:br>
            <a:r>
              <a:rPr lang="en-ID" sz="1800" b="1" i="0" dirty="0">
                <a:solidFill>
                  <a:srgbClr val="000000"/>
                </a:solidFill>
                <a:effectLst/>
              </a:rPr>
              <a:t>JRE</a:t>
            </a:r>
            <a:br>
              <a:rPr lang="en-ID" sz="1800" b="0" i="0" dirty="0">
                <a:solidFill>
                  <a:srgbClr val="000000"/>
                </a:solidFill>
                <a:effectLst/>
              </a:rPr>
            </a:br>
            <a:r>
              <a:rPr lang="en-ID" sz="1800" b="0" i="0" dirty="0" err="1">
                <a:solidFill>
                  <a:srgbClr val="121416"/>
                </a:solidFill>
                <a:effectLst/>
              </a:rPr>
              <a:t>Terakhir</a:t>
            </a:r>
            <a:r>
              <a:rPr lang="en-ID" sz="1800" b="0" i="0" dirty="0">
                <a:solidFill>
                  <a:srgbClr val="121416"/>
                </a:solidFill>
                <a:effectLst/>
              </a:rPr>
              <a:t>, </a:t>
            </a:r>
            <a:r>
              <a:rPr lang="en-ID" sz="1800" b="0" i="0" dirty="0" err="1">
                <a:solidFill>
                  <a:srgbClr val="121416"/>
                </a:solidFill>
                <a:effectLst/>
              </a:rPr>
              <a:t>komponen</a:t>
            </a:r>
            <a:r>
              <a:rPr lang="en-ID" sz="1800" b="0" i="0" dirty="0">
                <a:solidFill>
                  <a:srgbClr val="121416"/>
                </a:solidFill>
                <a:effectLst/>
              </a:rPr>
              <a:t> Java </a:t>
            </a:r>
            <a:r>
              <a:rPr lang="en-ID" sz="1800" b="0" i="0" dirty="0" err="1">
                <a:solidFill>
                  <a:srgbClr val="121416"/>
                </a:solidFill>
                <a:effectLst/>
              </a:rPr>
              <a:t>adalah</a:t>
            </a:r>
            <a:r>
              <a:rPr lang="en-ID" sz="1800" b="0" i="0" dirty="0">
                <a:solidFill>
                  <a:srgbClr val="121416"/>
                </a:solidFill>
                <a:effectLst/>
              </a:rPr>
              <a:t> JRE </a:t>
            </a:r>
            <a:r>
              <a:rPr lang="en-ID" sz="1800" b="0" i="0" dirty="0" err="1">
                <a:solidFill>
                  <a:srgbClr val="121416"/>
                </a:solidFill>
                <a:effectLst/>
              </a:rPr>
              <a:t>atau</a:t>
            </a:r>
            <a:r>
              <a:rPr lang="en-ID" sz="1800" b="0" i="0" dirty="0">
                <a:solidFill>
                  <a:srgbClr val="121416"/>
                </a:solidFill>
                <a:effectLst/>
              </a:rPr>
              <a:t> </a:t>
            </a:r>
            <a:r>
              <a:rPr lang="en-ID" sz="1800" b="0" i="1" dirty="0">
                <a:solidFill>
                  <a:srgbClr val="121416"/>
                </a:solidFill>
                <a:effectLst/>
              </a:rPr>
              <a:t>Java Runtime Environment</a:t>
            </a:r>
            <a:r>
              <a:rPr lang="en-ID" sz="1800" b="0" i="0" dirty="0">
                <a:solidFill>
                  <a:srgbClr val="121416"/>
                </a:solidFill>
                <a:effectLst/>
              </a:rPr>
              <a:t>. JRE </a:t>
            </a:r>
            <a:r>
              <a:rPr lang="en-ID" sz="1800" b="0" i="0" dirty="0" err="1">
                <a:solidFill>
                  <a:srgbClr val="121416"/>
                </a:solidFill>
                <a:effectLst/>
              </a:rPr>
              <a:t>ini</a:t>
            </a:r>
            <a:r>
              <a:rPr lang="en-ID" sz="1800" b="0" i="0" dirty="0">
                <a:solidFill>
                  <a:srgbClr val="121416"/>
                </a:solidFill>
                <a:effectLst/>
              </a:rPr>
              <a:t> </a:t>
            </a:r>
            <a:r>
              <a:rPr lang="en-ID" sz="1800" b="0" i="0" dirty="0" err="1">
                <a:solidFill>
                  <a:srgbClr val="121416"/>
                </a:solidFill>
                <a:effectLst/>
              </a:rPr>
              <a:t>merupakan</a:t>
            </a:r>
            <a:r>
              <a:rPr lang="en-ID" sz="1800" b="0" i="0" dirty="0">
                <a:solidFill>
                  <a:srgbClr val="121416"/>
                </a:solidFill>
                <a:effectLst/>
              </a:rPr>
              <a:t> </a:t>
            </a:r>
            <a:r>
              <a:rPr lang="en-ID" sz="1800" b="0" i="0" dirty="0" err="1">
                <a:solidFill>
                  <a:srgbClr val="121416"/>
                </a:solidFill>
                <a:effectLst/>
              </a:rPr>
              <a:t>implementasi</a:t>
            </a:r>
            <a:r>
              <a:rPr lang="en-ID" sz="1800" b="0" i="0" dirty="0">
                <a:solidFill>
                  <a:srgbClr val="121416"/>
                </a:solidFill>
                <a:effectLst/>
              </a:rPr>
              <a:t> </a:t>
            </a:r>
            <a:r>
              <a:rPr lang="en-ID" sz="1800" b="0" i="0" dirty="0" err="1">
                <a:solidFill>
                  <a:srgbClr val="121416"/>
                </a:solidFill>
                <a:effectLst/>
              </a:rPr>
              <a:t>dari</a:t>
            </a:r>
            <a:r>
              <a:rPr lang="en-ID" sz="1800" b="0" i="0" dirty="0">
                <a:solidFill>
                  <a:srgbClr val="121416"/>
                </a:solidFill>
                <a:effectLst/>
              </a:rPr>
              <a:t> JVM, yang mana </a:t>
            </a:r>
            <a:r>
              <a:rPr lang="en-ID" sz="1800" b="0" i="0" dirty="0" err="1">
                <a:solidFill>
                  <a:srgbClr val="121416"/>
                </a:solidFill>
                <a:effectLst/>
              </a:rPr>
              <a:t>menyediakan</a:t>
            </a:r>
            <a:r>
              <a:rPr lang="en-ID" sz="1800" b="0" i="0" dirty="0">
                <a:solidFill>
                  <a:srgbClr val="121416"/>
                </a:solidFill>
                <a:effectLst/>
              </a:rPr>
              <a:t> platform </a:t>
            </a:r>
            <a:r>
              <a:rPr lang="en-ID" sz="1800" b="0" i="0" dirty="0" err="1">
                <a:solidFill>
                  <a:srgbClr val="121416"/>
                </a:solidFill>
                <a:effectLst/>
              </a:rPr>
              <a:t>untuk</a:t>
            </a:r>
            <a:r>
              <a:rPr lang="en-ID" sz="1800" b="0" i="0" dirty="0">
                <a:solidFill>
                  <a:srgbClr val="121416"/>
                </a:solidFill>
                <a:effectLst/>
              </a:rPr>
              <a:t> </a:t>
            </a:r>
            <a:r>
              <a:rPr lang="en-ID" sz="1800" b="0" i="0" dirty="0" err="1">
                <a:solidFill>
                  <a:srgbClr val="121416"/>
                </a:solidFill>
                <a:effectLst/>
              </a:rPr>
              <a:t>melakukan</a:t>
            </a:r>
            <a:r>
              <a:rPr lang="en-ID" sz="1800" b="0" i="0" dirty="0">
                <a:solidFill>
                  <a:srgbClr val="121416"/>
                </a:solidFill>
                <a:effectLst/>
              </a:rPr>
              <a:t> </a:t>
            </a:r>
            <a:r>
              <a:rPr lang="en-ID" sz="1800" b="0" i="0" dirty="0" err="1">
                <a:solidFill>
                  <a:srgbClr val="121416"/>
                </a:solidFill>
                <a:effectLst/>
              </a:rPr>
              <a:t>eksekusi</a:t>
            </a:r>
            <a:r>
              <a:rPr lang="en-ID" sz="1800" b="0" i="0" dirty="0">
                <a:solidFill>
                  <a:srgbClr val="121416"/>
                </a:solidFill>
                <a:effectLst/>
              </a:rPr>
              <a:t> program-program Java.</a:t>
            </a:r>
            <a:br>
              <a:rPr lang="en-ID" sz="1600" b="0" i="0" dirty="0">
                <a:solidFill>
                  <a:srgbClr val="121416"/>
                </a:solidFill>
                <a:effectLst/>
              </a:rPr>
            </a:br>
            <a:br>
              <a:rPr lang="en-ID" sz="1600" b="0" i="0" dirty="0">
                <a:solidFill>
                  <a:srgbClr val="000000"/>
                </a:solidFill>
                <a:effectLst/>
              </a:rPr>
            </a:br>
            <a:br>
              <a:rPr lang="en-ID" sz="1600" b="0" i="0" dirty="0">
                <a:solidFill>
                  <a:srgbClr val="000000"/>
                </a:solidFill>
                <a:effectLst/>
              </a:rPr>
            </a:br>
            <a:endParaRPr lang="en-US" sz="1600" b="1" i="1" dirty="0">
              <a:solidFill>
                <a:srgbClr val="FFFFFF"/>
              </a:solidFill>
            </a:endParaRPr>
          </a:p>
        </p:txBody>
      </p:sp>
      <p:sp>
        <p:nvSpPr>
          <p:cNvPr id="49" name="Rectangle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1100051" y="5247860"/>
            <a:ext cx="10058400" cy="1120379"/>
          </a:xfrm>
        </p:spPr>
        <p:txBody>
          <a:bodyPr>
            <a:normAutofit/>
          </a:bodyPr>
          <a:lstStyle/>
          <a:p>
            <a:r>
              <a:rPr lang="en-US" dirty="0">
                <a:solidFill>
                  <a:srgbClr val="FFFFFF"/>
                </a:solidFill>
              </a:rPr>
              <a:t>KOMPONEN PENTING JAVA</a:t>
            </a:r>
          </a:p>
        </p:txBody>
      </p:sp>
    </p:spTree>
    <p:extLst>
      <p:ext uri="{BB962C8B-B14F-4D97-AF65-F5344CB8AC3E}">
        <p14:creationId xmlns:p14="http://schemas.microsoft.com/office/powerpoint/2010/main" val="580427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1097280" y="758952"/>
            <a:ext cx="10058400" cy="3892168"/>
          </a:xfrm>
        </p:spPr>
        <p:txBody>
          <a:bodyPr anchor="ctr">
            <a:normAutofit/>
          </a:bodyPr>
          <a:lstStyle/>
          <a:p>
            <a:pPr>
              <a:lnSpc>
                <a:spcPct val="150000"/>
              </a:lnSpc>
            </a:pPr>
            <a:br>
              <a:rPr lang="en-ID" sz="2400" b="0" i="0" dirty="0">
                <a:solidFill>
                  <a:srgbClr val="000000"/>
                </a:solidFill>
                <a:effectLst/>
              </a:rPr>
            </a:br>
            <a:br>
              <a:rPr lang="en-ID" sz="2400" b="0" i="0" dirty="0">
                <a:solidFill>
                  <a:srgbClr val="000000"/>
                </a:solidFill>
                <a:effectLst/>
              </a:rPr>
            </a:br>
            <a:endParaRPr lang="en-US" sz="2400" b="1" i="1" dirty="0">
              <a:solidFill>
                <a:srgbClr val="FFFFFF"/>
              </a:solidFill>
            </a:endParaRPr>
          </a:p>
        </p:txBody>
      </p:sp>
      <p:sp>
        <p:nvSpPr>
          <p:cNvPr id="49" name="Rectangle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a:normAutofit/>
          </a:bodyPr>
          <a:lstStyle/>
          <a:p>
            <a:r>
              <a:rPr lang="en-US" dirty="0">
                <a:solidFill>
                  <a:srgbClr val="FFFFFF"/>
                </a:solidFill>
              </a:rPr>
              <a:t>KELEBIHAN JAVA</a:t>
            </a:r>
          </a:p>
        </p:txBody>
      </p:sp>
      <p:sp>
        <p:nvSpPr>
          <p:cNvPr id="4" name="TextBox 3">
            <a:extLst>
              <a:ext uri="{FF2B5EF4-FFF2-40B4-BE49-F238E27FC236}">
                <a16:creationId xmlns:a16="http://schemas.microsoft.com/office/drawing/2014/main" id="{F1CB1A01-F9E1-4546-AAAC-C4BEB68448AA}"/>
              </a:ext>
            </a:extLst>
          </p:cNvPr>
          <p:cNvSpPr txBox="1"/>
          <p:nvPr/>
        </p:nvSpPr>
        <p:spPr>
          <a:xfrm>
            <a:off x="1351722" y="1086678"/>
            <a:ext cx="9742997" cy="3139321"/>
          </a:xfrm>
          <a:prstGeom prst="rect">
            <a:avLst/>
          </a:prstGeom>
          <a:noFill/>
        </p:spPr>
        <p:txBody>
          <a:bodyPr wrap="square" rtlCol="0">
            <a:spAutoFit/>
          </a:bodyPr>
          <a:lstStyle/>
          <a:p>
            <a:pPr marL="285750" indent="-285750" algn="l">
              <a:lnSpc>
                <a:spcPct val="150000"/>
              </a:lnSpc>
              <a:buFont typeface="Arial" panose="020B0604020202020204" pitchFamily="34" charset="0"/>
              <a:buChar char="•"/>
            </a:pPr>
            <a:r>
              <a:rPr lang="en-ID" sz="2400" b="0" i="0" dirty="0" err="1">
                <a:solidFill>
                  <a:srgbClr val="000000"/>
                </a:solidFill>
                <a:effectLst/>
                <a:latin typeface="georgia" panose="02040502050405020303" pitchFamily="18" charset="0"/>
              </a:rPr>
              <a:t>Membuat</a:t>
            </a:r>
            <a:r>
              <a:rPr lang="en-ID" sz="2400" b="0" i="0" dirty="0">
                <a:solidFill>
                  <a:srgbClr val="000000"/>
                </a:solidFill>
                <a:effectLst/>
                <a:latin typeface="georgia" panose="02040502050405020303" pitchFamily="18" charset="0"/>
              </a:rPr>
              <a:t> </a:t>
            </a:r>
            <a:r>
              <a:rPr lang="en-ID" sz="2400" b="0" i="0" dirty="0" err="1">
                <a:solidFill>
                  <a:srgbClr val="000000"/>
                </a:solidFill>
                <a:effectLst/>
                <a:latin typeface="georgia" panose="02040502050405020303" pitchFamily="18" charset="0"/>
              </a:rPr>
              <a:t>Aplikasi</a:t>
            </a:r>
            <a:r>
              <a:rPr lang="en-ID" sz="2400" b="0" i="0" dirty="0">
                <a:solidFill>
                  <a:srgbClr val="000000"/>
                </a:solidFill>
                <a:effectLst/>
                <a:latin typeface="georgia" panose="02040502050405020303" pitchFamily="18" charset="0"/>
              </a:rPr>
              <a:t> </a:t>
            </a:r>
            <a:r>
              <a:rPr lang="en-ID" sz="2400" b="0" i="0" dirty="0" err="1">
                <a:solidFill>
                  <a:srgbClr val="000000"/>
                </a:solidFill>
                <a:effectLst/>
                <a:latin typeface="georgia" panose="02040502050405020303" pitchFamily="18" charset="0"/>
              </a:rPr>
              <a:t>Menjadi</a:t>
            </a:r>
            <a:r>
              <a:rPr lang="en-ID" sz="2400" b="0" i="0" dirty="0">
                <a:solidFill>
                  <a:srgbClr val="000000"/>
                </a:solidFill>
                <a:effectLst/>
                <a:latin typeface="georgia" panose="02040502050405020303" pitchFamily="18" charset="0"/>
              </a:rPr>
              <a:t> </a:t>
            </a:r>
            <a:r>
              <a:rPr lang="en-ID" sz="2400" b="0" i="0" dirty="0" err="1">
                <a:solidFill>
                  <a:srgbClr val="000000"/>
                </a:solidFill>
                <a:effectLst/>
                <a:latin typeface="georgia" panose="02040502050405020303" pitchFamily="18" charset="0"/>
              </a:rPr>
              <a:t>Lebih</a:t>
            </a:r>
            <a:r>
              <a:rPr lang="en-ID" sz="2400" b="0" i="0" dirty="0">
                <a:solidFill>
                  <a:srgbClr val="000000"/>
                </a:solidFill>
                <a:effectLst/>
                <a:latin typeface="georgia" panose="02040502050405020303" pitchFamily="18" charset="0"/>
              </a:rPr>
              <a:t> </a:t>
            </a:r>
            <a:r>
              <a:rPr lang="en-ID" sz="2400" b="0" i="0" dirty="0" err="1">
                <a:solidFill>
                  <a:srgbClr val="000000"/>
                </a:solidFill>
                <a:effectLst/>
                <a:latin typeface="georgia" panose="02040502050405020303" pitchFamily="18" charset="0"/>
              </a:rPr>
              <a:t>Fleksibel</a:t>
            </a:r>
            <a:endParaRPr lang="en-ID" sz="2400" b="0" i="0" dirty="0">
              <a:solidFill>
                <a:srgbClr val="000000"/>
              </a:solidFill>
              <a:effectLst/>
              <a:latin typeface="georgia" panose="02040502050405020303" pitchFamily="18" charset="0"/>
            </a:endParaRPr>
          </a:p>
          <a:p>
            <a:pPr marL="285750" indent="-285750">
              <a:lnSpc>
                <a:spcPct val="150000"/>
              </a:lnSpc>
              <a:buFont typeface="Arial" panose="020B0604020202020204" pitchFamily="34" charset="0"/>
              <a:buChar char="•"/>
            </a:pPr>
            <a:r>
              <a:rPr lang="en-ID" sz="2400" b="0" i="0" dirty="0" err="1">
                <a:solidFill>
                  <a:srgbClr val="000000"/>
                </a:solidFill>
                <a:effectLst/>
                <a:latin typeface="georgia" panose="02040502050405020303" pitchFamily="18" charset="0"/>
              </a:rPr>
              <a:t>Memiliki</a:t>
            </a:r>
            <a:r>
              <a:rPr lang="en-ID" sz="2400" b="0" i="0" dirty="0">
                <a:solidFill>
                  <a:srgbClr val="000000"/>
                </a:solidFill>
                <a:effectLst/>
                <a:latin typeface="georgia" panose="02040502050405020303" pitchFamily="18" charset="0"/>
              </a:rPr>
              <a:t> Library yang </a:t>
            </a:r>
            <a:r>
              <a:rPr lang="en-ID" sz="2400" b="0" i="0" dirty="0" err="1">
                <a:solidFill>
                  <a:srgbClr val="000000"/>
                </a:solidFill>
                <a:effectLst/>
                <a:latin typeface="georgia" panose="02040502050405020303" pitchFamily="18" charset="0"/>
              </a:rPr>
              <a:t>Lengkap</a:t>
            </a:r>
            <a:endParaRPr lang="en-ID" sz="2400" b="0" i="0" dirty="0">
              <a:solidFill>
                <a:srgbClr val="000000"/>
              </a:solidFill>
              <a:effectLst/>
              <a:latin typeface="georgia" panose="02040502050405020303" pitchFamily="18" charset="0"/>
            </a:endParaRPr>
          </a:p>
          <a:p>
            <a:pPr marL="285750" indent="-285750">
              <a:lnSpc>
                <a:spcPct val="150000"/>
              </a:lnSpc>
              <a:buFont typeface="Arial" panose="020B0604020202020204" pitchFamily="34" charset="0"/>
              <a:buChar char="•"/>
            </a:pPr>
            <a:r>
              <a:rPr lang="en-ID" sz="2400" b="0" i="0" dirty="0" err="1">
                <a:solidFill>
                  <a:srgbClr val="000000"/>
                </a:solidFill>
                <a:effectLst/>
                <a:latin typeface="georgia" panose="02040502050405020303" pitchFamily="18" charset="0"/>
              </a:rPr>
              <a:t>Memiliki</a:t>
            </a:r>
            <a:r>
              <a:rPr lang="en-ID" sz="2400" b="0" i="0" dirty="0">
                <a:solidFill>
                  <a:srgbClr val="000000"/>
                </a:solidFill>
                <a:effectLst/>
                <a:latin typeface="georgia" panose="02040502050405020303" pitchFamily="18" charset="0"/>
              </a:rPr>
              <a:t> </a:t>
            </a:r>
            <a:r>
              <a:rPr lang="en-ID" sz="2400" b="0" i="0" dirty="0" err="1">
                <a:solidFill>
                  <a:srgbClr val="000000"/>
                </a:solidFill>
                <a:effectLst/>
                <a:latin typeface="georgia" panose="02040502050405020303" pitchFamily="18" charset="0"/>
              </a:rPr>
              <a:t>Orientasi</a:t>
            </a:r>
            <a:r>
              <a:rPr lang="en-ID" sz="2400" b="0" i="0" dirty="0">
                <a:solidFill>
                  <a:srgbClr val="000000"/>
                </a:solidFill>
                <a:effectLst/>
                <a:latin typeface="georgia" panose="02040502050405020303" pitchFamily="18" charset="0"/>
              </a:rPr>
              <a:t> pada </a:t>
            </a:r>
            <a:r>
              <a:rPr lang="en-ID" sz="2400" b="0" i="0" dirty="0" err="1">
                <a:solidFill>
                  <a:srgbClr val="000000"/>
                </a:solidFill>
                <a:effectLst/>
                <a:latin typeface="georgia" panose="02040502050405020303" pitchFamily="18" charset="0"/>
              </a:rPr>
              <a:t>Objek</a:t>
            </a:r>
            <a:endParaRPr lang="en-ID" sz="2400" b="0" i="0" dirty="0">
              <a:solidFill>
                <a:srgbClr val="000000"/>
              </a:solidFill>
              <a:effectLst/>
              <a:latin typeface="georgia" panose="02040502050405020303" pitchFamily="18" charset="0"/>
            </a:endParaRPr>
          </a:p>
          <a:p>
            <a:pPr marL="285750" indent="-285750">
              <a:lnSpc>
                <a:spcPct val="150000"/>
              </a:lnSpc>
              <a:buFont typeface="Arial" panose="020B0604020202020204" pitchFamily="34" charset="0"/>
              <a:buChar char="•"/>
            </a:pPr>
            <a:r>
              <a:rPr lang="en-ID" sz="2400" b="0" i="0" dirty="0" err="1">
                <a:solidFill>
                  <a:srgbClr val="000000"/>
                </a:solidFill>
                <a:effectLst/>
                <a:latin typeface="georgia" panose="02040502050405020303" pitchFamily="18" charset="0"/>
              </a:rPr>
              <a:t>Memiliki</a:t>
            </a:r>
            <a:r>
              <a:rPr lang="en-ID" sz="2400" b="0" i="0" dirty="0">
                <a:solidFill>
                  <a:srgbClr val="000000"/>
                </a:solidFill>
                <a:effectLst/>
                <a:latin typeface="georgia" panose="02040502050405020303" pitchFamily="18" charset="0"/>
              </a:rPr>
              <a:t> </a:t>
            </a:r>
            <a:r>
              <a:rPr lang="en-ID" sz="2400" b="0" i="0" dirty="0" err="1">
                <a:solidFill>
                  <a:srgbClr val="000000"/>
                </a:solidFill>
                <a:effectLst/>
                <a:latin typeface="georgia" panose="02040502050405020303" pitchFamily="18" charset="0"/>
              </a:rPr>
              <a:t>Kemiripan</a:t>
            </a:r>
            <a:r>
              <a:rPr lang="en-ID" sz="2400" b="0" i="0" dirty="0">
                <a:solidFill>
                  <a:srgbClr val="000000"/>
                </a:solidFill>
                <a:effectLst/>
                <a:latin typeface="georgia" panose="02040502050405020303" pitchFamily="18" charset="0"/>
              </a:rPr>
              <a:t> </a:t>
            </a:r>
            <a:r>
              <a:rPr lang="en-ID" sz="2400" b="0" i="0" dirty="0" err="1">
                <a:solidFill>
                  <a:srgbClr val="000000"/>
                </a:solidFill>
                <a:effectLst/>
                <a:latin typeface="georgia" panose="02040502050405020303" pitchFamily="18" charset="0"/>
              </a:rPr>
              <a:t>dengan</a:t>
            </a:r>
            <a:r>
              <a:rPr lang="en-ID" sz="2400" b="0" i="0" dirty="0">
                <a:solidFill>
                  <a:srgbClr val="000000"/>
                </a:solidFill>
                <a:effectLst/>
                <a:latin typeface="georgia" panose="02040502050405020303" pitchFamily="18" charset="0"/>
              </a:rPr>
              <a:t> Bahasa C++</a:t>
            </a:r>
          </a:p>
          <a:p>
            <a:pPr marL="285750" indent="-285750">
              <a:lnSpc>
                <a:spcPct val="150000"/>
              </a:lnSpc>
              <a:buFont typeface="Arial" panose="020B0604020202020204" pitchFamily="34" charset="0"/>
              <a:buChar char="•"/>
            </a:pPr>
            <a:r>
              <a:rPr lang="en-ID" sz="2400" b="0" i="0" dirty="0" err="1">
                <a:solidFill>
                  <a:srgbClr val="000000"/>
                </a:solidFill>
                <a:effectLst/>
                <a:latin typeface="georgia" panose="02040502050405020303" pitchFamily="18" charset="0"/>
              </a:rPr>
              <a:t>Menulis</a:t>
            </a:r>
            <a:r>
              <a:rPr lang="en-ID" sz="2400" b="0" i="0" dirty="0">
                <a:solidFill>
                  <a:srgbClr val="000000"/>
                </a:solidFill>
                <a:effectLst/>
                <a:latin typeface="georgia" panose="02040502050405020303" pitchFamily="18" charset="0"/>
              </a:rPr>
              <a:t> Coding </a:t>
            </a:r>
            <a:r>
              <a:rPr lang="en-ID" sz="2400" b="0" i="0" dirty="0" err="1">
                <a:solidFill>
                  <a:srgbClr val="000000"/>
                </a:solidFill>
                <a:effectLst/>
                <a:latin typeface="georgia" panose="02040502050405020303" pitchFamily="18" charset="0"/>
              </a:rPr>
              <a:t>Menjadi</a:t>
            </a:r>
            <a:r>
              <a:rPr lang="en-ID" sz="2400" b="0" i="0" dirty="0">
                <a:solidFill>
                  <a:srgbClr val="000000"/>
                </a:solidFill>
                <a:effectLst/>
                <a:latin typeface="georgia" panose="02040502050405020303" pitchFamily="18" charset="0"/>
              </a:rPr>
              <a:t> </a:t>
            </a:r>
            <a:r>
              <a:rPr lang="en-ID" sz="2400" b="0" i="0" dirty="0" err="1">
                <a:solidFill>
                  <a:srgbClr val="000000"/>
                </a:solidFill>
                <a:effectLst/>
                <a:latin typeface="georgia" panose="02040502050405020303" pitchFamily="18" charset="0"/>
              </a:rPr>
              <a:t>Lebih</a:t>
            </a:r>
            <a:r>
              <a:rPr lang="en-ID" sz="2400" b="0" i="0" dirty="0">
                <a:solidFill>
                  <a:srgbClr val="000000"/>
                </a:solidFill>
                <a:effectLst/>
                <a:latin typeface="georgia" panose="02040502050405020303" pitchFamily="18" charset="0"/>
              </a:rPr>
              <a:t> </a:t>
            </a:r>
            <a:r>
              <a:rPr lang="en-ID" sz="2400" b="0" i="0" dirty="0" err="1">
                <a:solidFill>
                  <a:srgbClr val="000000"/>
                </a:solidFill>
                <a:effectLst/>
                <a:latin typeface="georgia" panose="02040502050405020303" pitchFamily="18" charset="0"/>
              </a:rPr>
              <a:t>Sederhana</a:t>
            </a:r>
            <a:endParaRPr lang="en-ID" sz="2400" b="0" i="0" dirty="0">
              <a:solidFill>
                <a:srgbClr val="000000"/>
              </a:solidFill>
              <a:effectLst/>
              <a:latin typeface="georgia" panose="02040502050405020303" pitchFamily="18" charset="0"/>
            </a:endParaRPr>
          </a:p>
          <a:p>
            <a:pPr algn="l"/>
            <a:endParaRPr lang="en-ID" b="0" i="0" dirty="0">
              <a:solidFill>
                <a:srgbClr val="000000"/>
              </a:solidFill>
              <a:effectLst/>
              <a:latin typeface="georgia" panose="02040502050405020303" pitchFamily="18" charset="0"/>
            </a:endParaRPr>
          </a:p>
        </p:txBody>
      </p:sp>
    </p:spTree>
    <p:extLst>
      <p:ext uri="{BB962C8B-B14F-4D97-AF65-F5344CB8AC3E}">
        <p14:creationId xmlns:p14="http://schemas.microsoft.com/office/powerpoint/2010/main" val="1759149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1097280" y="758952"/>
            <a:ext cx="10058400" cy="3892168"/>
          </a:xfrm>
        </p:spPr>
        <p:txBody>
          <a:bodyPr anchor="ctr">
            <a:normAutofit/>
          </a:bodyPr>
          <a:lstStyle/>
          <a:p>
            <a:pPr>
              <a:lnSpc>
                <a:spcPct val="150000"/>
              </a:lnSpc>
            </a:pPr>
            <a:r>
              <a:rPr lang="en-ID" sz="2400" b="0" i="0" dirty="0">
                <a:solidFill>
                  <a:srgbClr val="000000"/>
                </a:solidFill>
                <a:effectLst/>
              </a:rPr>
              <a:t>- </a:t>
            </a:r>
            <a:r>
              <a:rPr lang="en-ID" sz="2400" b="0" i="0" dirty="0" err="1">
                <a:solidFill>
                  <a:srgbClr val="000000"/>
                </a:solidFill>
                <a:effectLst/>
              </a:rPr>
              <a:t>Mudah</a:t>
            </a:r>
            <a:r>
              <a:rPr lang="en-ID" sz="2400" b="0" i="0" dirty="0">
                <a:solidFill>
                  <a:srgbClr val="000000"/>
                </a:solidFill>
                <a:effectLst/>
              </a:rPr>
              <a:t> </a:t>
            </a:r>
            <a:r>
              <a:rPr lang="en-ID" sz="2400" b="0" i="0" dirty="0" err="1">
                <a:solidFill>
                  <a:srgbClr val="000000"/>
                </a:solidFill>
                <a:effectLst/>
              </a:rPr>
              <a:t>Didekompilasi</a:t>
            </a:r>
            <a:br>
              <a:rPr lang="en-ID" sz="2400" b="0" i="0" dirty="0">
                <a:solidFill>
                  <a:srgbClr val="000000"/>
                </a:solidFill>
                <a:effectLst/>
              </a:rPr>
            </a:br>
            <a:r>
              <a:rPr lang="en-ID" sz="2400" b="0" i="0" dirty="0">
                <a:solidFill>
                  <a:srgbClr val="000000"/>
                </a:solidFill>
                <a:effectLst/>
              </a:rPr>
              <a:t>- </a:t>
            </a:r>
            <a:r>
              <a:rPr lang="en-ID" sz="2400" b="0" i="0" dirty="0" err="1">
                <a:solidFill>
                  <a:srgbClr val="000000"/>
                </a:solidFill>
                <a:effectLst/>
              </a:rPr>
              <a:t>Membutuhkan</a:t>
            </a:r>
            <a:r>
              <a:rPr lang="en-ID" sz="2400" b="0" i="0" dirty="0">
                <a:solidFill>
                  <a:srgbClr val="000000"/>
                </a:solidFill>
                <a:effectLst/>
              </a:rPr>
              <a:t> </a:t>
            </a:r>
            <a:r>
              <a:rPr lang="en-ID" sz="2400" b="0" i="0" dirty="0" err="1">
                <a:solidFill>
                  <a:srgbClr val="000000"/>
                </a:solidFill>
                <a:effectLst/>
              </a:rPr>
              <a:t>Memori</a:t>
            </a:r>
            <a:r>
              <a:rPr lang="en-ID" sz="2400" b="0" i="0" dirty="0">
                <a:solidFill>
                  <a:srgbClr val="000000"/>
                </a:solidFill>
                <a:effectLst/>
              </a:rPr>
              <a:t> yang Banyak</a:t>
            </a:r>
            <a:br>
              <a:rPr lang="en-ID" sz="2400" b="0" i="0" dirty="0">
                <a:solidFill>
                  <a:srgbClr val="000000"/>
                </a:solidFill>
                <a:effectLst/>
              </a:rPr>
            </a:br>
            <a:r>
              <a:rPr lang="en-ID" sz="2400" b="0" i="0" dirty="0">
                <a:solidFill>
                  <a:srgbClr val="000000"/>
                </a:solidFill>
                <a:effectLst/>
              </a:rPr>
              <a:t>- Graphical User Interface yang Kurang </a:t>
            </a:r>
            <a:r>
              <a:rPr lang="en-ID" sz="2400" b="0" i="0" dirty="0" err="1">
                <a:solidFill>
                  <a:srgbClr val="000000"/>
                </a:solidFill>
                <a:effectLst/>
              </a:rPr>
              <a:t>Menarik</a:t>
            </a:r>
            <a:br>
              <a:rPr lang="en-ID" sz="2400" b="0" i="0" dirty="0">
                <a:solidFill>
                  <a:srgbClr val="000000"/>
                </a:solidFill>
                <a:effectLst/>
              </a:rPr>
            </a:br>
            <a:br>
              <a:rPr lang="en-ID" sz="800" b="0" i="0" dirty="0">
                <a:solidFill>
                  <a:srgbClr val="000000"/>
                </a:solidFill>
                <a:effectLst/>
                <a:latin typeface="georgia" panose="02040502050405020303" pitchFamily="18" charset="0"/>
              </a:rPr>
            </a:br>
            <a:br>
              <a:rPr lang="en-ID" sz="2400" b="0" i="0" dirty="0">
                <a:solidFill>
                  <a:srgbClr val="000000"/>
                </a:solidFill>
                <a:effectLst/>
              </a:rPr>
            </a:br>
            <a:endParaRPr lang="en-US" sz="2400" b="1" i="1" dirty="0">
              <a:solidFill>
                <a:srgbClr val="FFFFFF"/>
              </a:solidFill>
            </a:endParaRPr>
          </a:p>
        </p:txBody>
      </p:sp>
      <p:sp>
        <p:nvSpPr>
          <p:cNvPr id="49" name="Rectangle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a:normAutofit/>
          </a:bodyPr>
          <a:lstStyle/>
          <a:p>
            <a:r>
              <a:rPr lang="en-US" dirty="0">
                <a:solidFill>
                  <a:srgbClr val="FFFFFF"/>
                </a:solidFill>
              </a:rPr>
              <a:t>KEKURANGAN JAVA</a:t>
            </a:r>
          </a:p>
        </p:txBody>
      </p:sp>
    </p:spTree>
    <p:extLst>
      <p:ext uri="{BB962C8B-B14F-4D97-AF65-F5344CB8AC3E}">
        <p14:creationId xmlns:p14="http://schemas.microsoft.com/office/powerpoint/2010/main" val="509611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2EA78-AEB3-469B-9025-3B17201A457B}"/>
              </a:ext>
            </a:extLst>
          </p:cNvPr>
          <p:cNvSpPr>
            <a:spLocks noGrp="1"/>
          </p:cNvSpPr>
          <p:nvPr>
            <p:ph type="ctrTitle"/>
          </p:nvPr>
        </p:nvSpPr>
        <p:spPr>
          <a:xfrm>
            <a:off x="1097280" y="758952"/>
            <a:ext cx="10058400" cy="3892168"/>
          </a:xfrm>
        </p:spPr>
        <p:txBody>
          <a:bodyPr anchor="ctr">
            <a:normAutofit/>
          </a:bodyPr>
          <a:lstStyle/>
          <a:p>
            <a:pPr>
              <a:lnSpc>
                <a:spcPct val="150000"/>
              </a:lnSpc>
            </a:pPr>
            <a:br>
              <a:rPr lang="en-ID" sz="2400" b="0" i="0" dirty="0">
                <a:solidFill>
                  <a:srgbClr val="000000"/>
                </a:solidFill>
                <a:effectLst/>
              </a:rPr>
            </a:br>
            <a:br>
              <a:rPr lang="en-ID" sz="2400" b="0" i="0" dirty="0">
                <a:solidFill>
                  <a:srgbClr val="000000"/>
                </a:solidFill>
                <a:effectLst/>
              </a:rPr>
            </a:br>
            <a:endParaRPr lang="en-US" sz="2400" b="1" i="1" dirty="0">
              <a:solidFill>
                <a:srgbClr val="FFFFFF"/>
              </a:solidFill>
            </a:endParaRPr>
          </a:p>
        </p:txBody>
      </p:sp>
      <p:sp>
        <p:nvSpPr>
          <p:cNvPr id="49" name="Rectangle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a:extLst>
              <a:ext uri="{FF2B5EF4-FFF2-40B4-BE49-F238E27FC236}">
                <a16:creationId xmlns:a16="http://schemas.microsoft.com/office/drawing/2014/main" id="{255E1F2F-E259-4EA8-9FFD-3A10AF541859}"/>
              </a:ext>
            </a:extLst>
          </p:cNvPr>
          <p:cNvSpPr>
            <a:spLocks noGrp="1"/>
          </p:cNvSpPr>
          <p:nvPr>
            <p:ph type="subTitle" idx="1"/>
          </p:nvPr>
        </p:nvSpPr>
        <p:spPr>
          <a:xfrm>
            <a:off x="1100051" y="5225240"/>
            <a:ext cx="10058400" cy="1143000"/>
          </a:xfrm>
        </p:spPr>
        <p:txBody>
          <a:bodyPr>
            <a:normAutofit/>
          </a:bodyPr>
          <a:lstStyle/>
          <a:p>
            <a:r>
              <a:rPr lang="en-US" sz="3200" dirty="0">
                <a:solidFill>
                  <a:srgbClr val="FFFFFF"/>
                </a:solidFill>
              </a:rPr>
              <a:t>CARA KERJA JAVA </a:t>
            </a:r>
          </a:p>
        </p:txBody>
      </p:sp>
    </p:spTree>
    <p:extLst>
      <p:ext uri="{BB962C8B-B14F-4D97-AF65-F5344CB8AC3E}">
        <p14:creationId xmlns:p14="http://schemas.microsoft.com/office/powerpoint/2010/main" val="1575201706"/>
      </p:ext>
    </p:extLst>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TWO.pptx" id="{769520F8-BFE5-4C8C-A7AA-375C025A91CE}" vid="{AEAFD717-D3C8-4034-8F7E-D5220B0CCEB8}"/>
    </a:ext>
  </a:extLst>
</a:theme>
</file>

<file path=docProps/app.xml><?xml version="1.0" encoding="utf-8"?>
<Properties xmlns="http://schemas.openxmlformats.org/officeDocument/2006/extended-properties" xmlns:vt="http://schemas.openxmlformats.org/officeDocument/2006/docPropsVTypes">
  <Template>{BE059CB1-9468-4216-BF05-F6E501FC9468}tf56160789_win32</Template>
  <TotalTime>87</TotalTime>
  <Words>299</Words>
  <Application>Microsoft Office PowerPoint</Application>
  <PresentationFormat>Widescreen</PresentationFormat>
  <Paragraphs>20</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Bookman Old Style</vt:lpstr>
      <vt:lpstr>Calibri</vt:lpstr>
      <vt:lpstr>Franklin Gothic Book</vt:lpstr>
      <vt:lpstr>georgia</vt:lpstr>
      <vt:lpstr>1_RetrospectVTI</vt:lpstr>
      <vt:lpstr>Mari Kita Mengenal JAVA Terlebih Dahulu</vt:lpstr>
      <vt:lpstr>Java dikenal dengan moto “Write Once, Run Anywhere” yang memiliki arti bahwa Java adalah bahasa pemrograman yang mampu dijalankan di berbagai platform tanpa perlu penyesuaian ulang di platformnya. Contohnya, dapat dijalankan di Android, Linux, Windows, dan lain-lain.</vt:lpstr>
      <vt:lpstr>PowerPoint Presentation</vt:lpstr>
      <vt:lpstr>- Mendukung Native Method - Bahasa yang digunakan sederhana - Hanya fokus pada objek - Pengamanan yang cukup ketat - Bisa dipakai di sistem operasi manapun - Ada Fitur GUI   </vt:lpstr>
      <vt:lpstr>-Menggunakan sistem exception-handling - Adanya Garbage Collector - Memiliki Perpustakaan yang Lengkap - Penyempurnaan C++  </vt:lpstr>
      <vt:lpstr>JVM Pertama, komponen dari Java adalah JVM atau Java Virtual Machine. JVM ini bisa dibilang sebagai jantung dari bahasa pemrograman Java. Artinya, saat menjalankan program Java, maka JVM memiliki tugas untuk mengonversi bytecode menjadi sebuah kode yang lebih spesifik lagi.  JDK Java Development Kit atau JDK adalah komponen utama dari Java. JDK memberikan semua tools, binaries, executables yang dibutuhkan untuk menyusun dan mengeksekusi program Java.  JRE Terakhir, komponen Java adalah JRE atau Java Runtime Environment. JRE ini merupakan implementasi dari JVM, yang mana menyediakan platform untuk melakukan eksekusi program-program Java.   </vt:lpstr>
      <vt:lpstr>  </vt:lpstr>
      <vt:lpstr>- Mudah Didekompilasi - Membutuhkan Memori yang Banyak - Graphical User Interface yang Kurang Menarik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Mari Kita Mengenal JAVA Terlebih Dahulu</dc:title>
  <dc:creator>nahdia putri</dc:creator>
  <cp:lastModifiedBy>nahdia putri</cp:lastModifiedBy>
  <cp:revision>1</cp:revision>
  <dcterms:created xsi:type="dcterms:W3CDTF">2023-03-13T00:41:04Z</dcterms:created>
  <dcterms:modified xsi:type="dcterms:W3CDTF">2023-03-13T02:08:08Z</dcterms:modified>
</cp:coreProperties>
</file>